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handoutMasterIdLst>
    <p:handoutMasterId r:id="rId84"/>
  </p:handoutMasterIdLst>
  <p:sldIdLst>
    <p:sldId id="256" r:id="rId2"/>
    <p:sldId id="702" r:id="rId3"/>
    <p:sldId id="703" r:id="rId4"/>
    <p:sldId id="684" r:id="rId5"/>
    <p:sldId id="685" r:id="rId6"/>
    <p:sldId id="686" r:id="rId7"/>
    <p:sldId id="355" r:id="rId8"/>
    <p:sldId id="687" r:id="rId9"/>
    <p:sldId id="688" r:id="rId10"/>
    <p:sldId id="592" r:id="rId11"/>
    <p:sldId id="596" r:id="rId12"/>
    <p:sldId id="597" r:id="rId13"/>
    <p:sldId id="598" r:id="rId14"/>
    <p:sldId id="599" r:id="rId15"/>
    <p:sldId id="600" r:id="rId16"/>
    <p:sldId id="601" r:id="rId17"/>
    <p:sldId id="689" r:id="rId18"/>
    <p:sldId id="591" r:id="rId19"/>
    <p:sldId id="690" r:id="rId20"/>
    <p:sldId id="691" r:id="rId21"/>
    <p:sldId id="692" r:id="rId22"/>
    <p:sldId id="693" r:id="rId23"/>
    <p:sldId id="694" r:id="rId24"/>
    <p:sldId id="695" r:id="rId25"/>
    <p:sldId id="696" r:id="rId26"/>
    <p:sldId id="697" r:id="rId27"/>
    <p:sldId id="699" r:id="rId28"/>
    <p:sldId id="698" r:id="rId29"/>
    <p:sldId id="608" r:id="rId30"/>
    <p:sldId id="700" r:id="rId31"/>
    <p:sldId id="610" r:id="rId32"/>
    <p:sldId id="705" r:id="rId33"/>
    <p:sldId id="706" r:id="rId34"/>
    <p:sldId id="628" r:id="rId35"/>
    <p:sldId id="630" r:id="rId36"/>
    <p:sldId id="701" r:id="rId37"/>
    <p:sldId id="631" r:id="rId38"/>
    <p:sldId id="632" r:id="rId39"/>
    <p:sldId id="635" r:id="rId40"/>
    <p:sldId id="636" r:id="rId41"/>
    <p:sldId id="637" r:id="rId42"/>
    <p:sldId id="638" r:id="rId43"/>
    <p:sldId id="641" r:id="rId44"/>
    <p:sldId id="643" r:id="rId45"/>
    <p:sldId id="644" r:id="rId46"/>
    <p:sldId id="649" r:id="rId47"/>
    <p:sldId id="650" r:id="rId48"/>
    <p:sldId id="651" r:id="rId49"/>
    <p:sldId id="652" r:id="rId50"/>
    <p:sldId id="653" r:id="rId51"/>
    <p:sldId id="654" r:id="rId52"/>
    <p:sldId id="655" r:id="rId53"/>
    <p:sldId id="656" r:id="rId54"/>
    <p:sldId id="657" r:id="rId55"/>
    <p:sldId id="658" r:id="rId56"/>
    <p:sldId id="659" r:id="rId57"/>
    <p:sldId id="660" r:id="rId58"/>
    <p:sldId id="661" r:id="rId59"/>
    <p:sldId id="662" r:id="rId60"/>
    <p:sldId id="663" r:id="rId61"/>
    <p:sldId id="664" r:id="rId62"/>
    <p:sldId id="665" r:id="rId63"/>
    <p:sldId id="666" r:id="rId64"/>
    <p:sldId id="667" r:id="rId65"/>
    <p:sldId id="668" r:id="rId66"/>
    <p:sldId id="669" r:id="rId67"/>
    <p:sldId id="670" r:id="rId68"/>
    <p:sldId id="671" r:id="rId69"/>
    <p:sldId id="672" r:id="rId70"/>
    <p:sldId id="673" r:id="rId71"/>
    <p:sldId id="674" r:id="rId72"/>
    <p:sldId id="675" r:id="rId73"/>
    <p:sldId id="676" r:id="rId74"/>
    <p:sldId id="677" r:id="rId75"/>
    <p:sldId id="678" r:id="rId76"/>
    <p:sldId id="679" r:id="rId77"/>
    <p:sldId id="680" r:id="rId78"/>
    <p:sldId id="681" r:id="rId79"/>
    <p:sldId id="682" r:id="rId80"/>
    <p:sldId id="683" r:id="rId81"/>
    <p:sldId id="283" r:id="rId82"/>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2FFB3D-56B5-4444-B7A5-1AB381D49605}">
          <p14:sldIdLst>
            <p14:sldId id="256"/>
            <p14:sldId id="702"/>
            <p14:sldId id="703"/>
            <p14:sldId id="684"/>
            <p14:sldId id="685"/>
            <p14:sldId id="686"/>
            <p14:sldId id="355"/>
            <p14:sldId id="687"/>
            <p14:sldId id="688"/>
            <p14:sldId id="592"/>
            <p14:sldId id="596"/>
            <p14:sldId id="597"/>
            <p14:sldId id="598"/>
            <p14:sldId id="599"/>
            <p14:sldId id="600"/>
            <p14:sldId id="601"/>
            <p14:sldId id="689"/>
            <p14:sldId id="591"/>
            <p14:sldId id="690"/>
            <p14:sldId id="691"/>
            <p14:sldId id="692"/>
            <p14:sldId id="693"/>
            <p14:sldId id="694"/>
            <p14:sldId id="695"/>
            <p14:sldId id="696"/>
            <p14:sldId id="697"/>
            <p14:sldId id="699"/>
            <p14:sldId id="698"/>
            <p14:sldId id="608"/>
            <p14:sldId id="700"/>
            <p14:sldId id="610"/>
            <p14:sldId id="705"/>
            <p14:sldId id="706"/>
            <p14:sldId id="628"/>
            <p14:sldId id="630"/>
            <p14:sldId id="701"/>
            <p14:sldId id="631"/>
            <p14:sldId id="632"/>
            <p14:sldId id="635"/>
            <p14:sldId id="636"/>
            <p14:sldId id="637"/>
            <p14:sldId id="638"/>
            <p14:sldId id="641"/>
            <p14:sldId id="643"/>
            <p14:sldId id="644"/>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nne Quinn" initials="JQ"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00C2"/>
    <a:srgbClr val="CD0000"/>
    <a:srgbClr val="006D2C"/>
    <a:srgbClr val="680000"/>
    <a:srgbClr val="C9C9C9"/>
    <a:srgbClr val="C4C4C4"/>
    <a:srgbClr val="DDDDDD"/>
    <a:srgbClr val="C0C0C0"/>
    <a:srgbClr val="1F497D"/>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404" autoAdjust="0"/>
  </p:normalViewPr>
  <p:slideViewPr>
    <p:cSldViewPr>
      <p:cViewPr>
        <p:scale>
          <a:sx n="100" d="100"/>
          <a:sy n="100" d="100"/>
        </p:scale>
        <p:origin x="1914" y="426"/>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0"/>
            <a:ext cx="4028440" cy="350520"/>
          </a:xfrm>
          <a:prstGeom prst="rect">
            <a:avLst/>
          </a:prstGeom>
        </p:spPr>
        <p:txBody>
          <a:bodyPr vert="horz" lIns="93177" tIns="46589" rIns="93177" bIns="46589" rtlCol="0"/>
          <a:lstStyle>
            <a:lvl1pPr algn="r">
              <a:defRPr sz="1200"/>
            </a:lvl1pPr>
          </a:lstStyle>
          <a:p>
            <a:fld id="{B1A2FEDD-B18D-4F08-B90A-F02966C56EEE}" type="datetimeFigureOut">
              <a:rPr lang="en-US" smtClean="0"/>
              <a:t>7/29/2019</a:t>
            </a:fld>
            <a:endParaRPr lang="en-US"/>
          </a:p>
        </p:txBody>
      </p:sp>
      <p:sp>
        <p:nvSpPr>
          <p:cNvPr id="4" name="Footer Placeholder 3"/>
          <p:cNvSpPr>
            <a:spLocks noGrp="1"/>
          </p:cNvSpPr>
          <p:nvPr>
            <p:ph type="ftr" sz="quarter" idx="2"/>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77" tIns="46589" rIns="93177" bIns="46589" rtlCol="0" anchor="b"/>
          <a:lstStyle>
            <a:lvl1pPr algn="r">
              <a:defRPr sz="1200"/>
            </a:lvl1pPr>
          </a:lstStyle>
          <a:p>
            <a:fld id="{55697F78-A2D2-4017-94F3-8344B8CF64AB}" type="slidenum">
              <a:rPr lang="en-US" smtClean="0"/>
              <a:t>‹#›</a:t>
            </a:fld>
            <a:endParaRPr lang="en-US"/>
          </a:p>
        </p:txBody>
      </p:sp>
    </p:spTree>
    <p:extLst>
      <p:ext uri="{BB962C8B-B14F-4D97-AF65-F5344CB8AC3E}">
        <p14:creationId xmlns:p14="http://schemas.microsoft.com/office/powerpoint/2010/main" val="145277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0520"/>
          </a:xfrm>
          <a:prstGeom prst="rect">
            <a:avLst/>
          </a:prstGeom>
        </p:spPr>
        <p:txBody>
          <a:bodyPr vert="horz" lIns="93177" tIns="46589" rIns="93177" bIns="46589" rtlCol="0"/>
          <a:lstStyle>
            <a:lvl1pPr algn="r">
              <a:defRPr sz="1200"/>
            </a:lvl1pPr>
          </a:lstStyle>
          <a:p>
            <a:fld id="{739AB784-4AF1-413D-AB7B-F5436CAD37BA}" type="datetimeFigureOut">
              <a:rPr lang="en-US" smtClean="0"/>
              <a:t>7/29/2019</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05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77" tIns="46589" rIns="93177" bIns="46589" rtlCol="0" anchor="b"/>
          <a:lstStyle>
            <a:lvl1pPr algn="r">
              <a:defRPr sz="1200"/>
            </a:lvl1pPr>
          </a:lstStyle>
          <a:p>
            <a:fld id="{294B61EE-8620-4879-91C8-A7D2C140D395}" type="slidenum">
              <a:rPr lang="en-US" smtClean="0"/>
              <a:t>‹#›</a:t>
            </a:fld>
            <a:endParaRPr lang="en-US"/>
          </a:p>
        </p:txBody>
      </p:sp>
    </p:spTree>
    <p:extLst>
      <p:ext uri="{BB962C8B-B14F-4D97-AF65-F5344CB8AC3E}">
        <p14:creationId xmlns:p14="http://schemas.microsoft.com/office/powerpoint/2010/main" val="37254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Overarching Theme of Research – 5 min</a:t>
            </a:r>
          </a:p>
          <a:p>
            <a:pPr marL="171450" indent="-171450">
              <a:buFont typeface="Arial" panose="020B0604020202020204" pitchFamily="34" charset="0"/>
              <a:buChar char="•"/>
            </a:pPr>
            <a:r>
              <a:rPr lang="en-US" dirty="0"/>
              <a:t>Lake Problem work</a:t>
            </a:r>
            <a:r>
              <a:rPr lang="en-US" baseline="0" dirty="0"/>
              <a:t> so far – 10 min</a:t>
            </a:r>
          </a:p>
          <a:p>
            <a:pPr marL="171450" indent="-171450">
              <a:buFont typeface="Arial" panose="020B0604020202020204" pitchFamily="34" charset="0"/>
              <a:buChar char="•"/>
            </a:pPr>
            <a:r>
              <a:rPr lang="en-US" baseline="0" dirty="0"/>
              <a:t>Red River work so far – 10 min</a:t>
            </a:r>
          </a:p>
          <a:p>
            <a:pPr marL="171450" indent="-171450">
              <a:buFont typeface="Arial" panose="020B0604020202020204" pitchFamily="34" charset="0"/>
              <a:buChar char="•"/>
            </a:pPr>
            <a:r>
              <a:rPr lang="en-US" baseline="0" dirty="0"/>
              <a:t>Papers/studies (&lt;= 10 min)</a:t>
            </a:r>
          </a:p>
          <a:p>
            <a:pPr marL="685800" lvl="1" indent="-228600">
              <a:buFont typeface="Arial" panose="020B0604020202020204" pitchFamily="34" charset="0"/>
              <a:buAutoNum type="arabicParenR"/>
            </a:pPr>
            <a:r>
              <a:rPr lang="en-US" baseline="0" dirty="0"/>
              <a:t>Lake study</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US" baseline="0" dirty="0"/>
              <a:t>Policy diagnostic on Red River</a:t>
            </a:r>
          </a:p>
          <a:p>
            <a:pPr marL="685800" lvl="1" indent="-228600">
              <a:buFont typeface="Arial" panose="020B0604020202020204" pitchFamily="34" charset="0"/>
              <a:buAutoNum type="arabicParenR"/>
            </a:pPr>
            <a:r>
              <a:rPr lang="en-US" baseline="0" dirty="0"/>
              <a:t>Expand information in policies and explore robustness to climate change</a:t>
            </a:r>
          </a:p>
          <a:p>
            <a:pPr marL="171450" indent="-171450">
              <a:buFont typeface="Arial" panose="020B0604020202020204" pitchFamily="34" charset="0"/>
              <a:buChar char="•"/>
            </a:pPr>
            <a:r>
              <a:rPr lang="en-US" baseline="0" dirty="0"/>
              <a:t>Back-up slides anticipating questions</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a:t>
            </a:fld>
            <a:endParaRPr lang="en-US"/>
          </a:p>
        </p:txBody>
      </p:sp>
    </p:spTree>
    <p:extLst>
      <p:ext uri="{BB962C8B-B14F-4D97-AF65-F5344CB8AC3E}">
        <p14:creationId xmlns:p14="http://schemas.microsoft.com/office/powerpoint/2010/main" val="29130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2993DF-78AF-4297-B48D-53C46CB86360}" type="slidenum">
              <a:rPr lang="en-US" smtClean="0"/>
              <a:t>55</a:t>
            </a:fld>
            <a:endParaRPr lang="en-US"/>
          </a:p>
        </p:txBody>
      </p:sp>
    </p:spTree>
    <p:extLst>
      <p:ext uri="{BB962C8B-B14F-4D97-AF65-F5344CB8AC3E}">
        <p14:creationId xmlns:p14="http://schemas.microsoft.com/office/powerpoint/2010/main" val="635048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2993DF-78AF-4297-B48D-53C46CB86360}" type="slidenum">
              <a:rPr lang="en-US" smtClean="0"/>
              <a:t>56</a:t>
            </a:fld>
            <a:endParaRPr lang="en-US"/>
          </a:p>
        </p:txBody>
      </p:sp>
    </p:spTree>
    <p:extLst>
      <p:ext uri="{BB962C8B-B14F-4D97-AF65-F5344CB8AC3E}">
        <p14:creationId xmlns:p14="http://schemas.microsoft.com/office/powerpoint/2010/main" val="2064197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84737" algn="l"/>
                <a:tab pos="1369474" algn="l"/>
                <a:tab pos="2054211" algn="l"/>
                <a:tab pos="2738948" algn="l"/>
              </a:tabLst>
              <a:defRPr>
                <a:solidFill>
                  <a:schemeClr val="tx1"/>
                </a:solidFill>
                <a:latin typeface="Arial" charset="0"/>
                <a:ea typeface="MS Gothic" charset="-128"/>
              </a:defRPr>
            </a:lvl1pPr>
            <a:lvl2pPr eaLnBrk="0">
              <a:tabLst>
                <a:tab pos="684737" algn="l"/>
                <a:tab pos="1369474" algn="l"/>
                <a:tab pos="2054211" algn="l"/>
                <a:tab pos="2738948" algn="l"/>
              </a:tabLst>
              <a:defRPr>
                <a:solidFill>
                  <a:schemeClr val="tx1"/>
                </a:solidFill>
                <a:latin typeface="Arial" charset="0"/>
                <a:ea typeface="MS Gothic" charset="-128"/>
              </a:defRPr>
            </a:lvl2pPr>
            <a:lvl3pPr eaLnBrk="0">
              <a:tabLst>
                <a:tab pos="684737" algn="l"/>
                <a:tab pos="1369474" algn="l"/>
                <a:tab pos="2054211" algn="l"/>
                <a:tab pos="2738948" algn="l"/>
              </a:tabLst>
              <a:defRPr>
                <a:solidFill>
                  <a:schemeClr val="tx1"/>
                </a:solidFill>
                <a:latin typeface="Arial" charset="0"/>
                <a:ea typeface="MS Gothic" charset="-128"/>
              </a:defRPr>
            </a:lvl3pPr>
            <a:lvl4pPr eaLnBrk="0">
              <a:tabLst>
                <a:tab pos="684737" algn="l"/>
                <a:tab pos="1369474" algn="l"/>
                <a:tab pos="2054211" algn="l"/>
                <a:tab pos="2738948" algn="l"/>
              </a:tabLst>
              <a:defRPr>
                <a:solidFill>
                  <a:schemeClr val="tx1"/>
                </a:solidFill>
                <a:latin typeface="Arial" charset="0"/>
                <a:ea typeface="MS Gothic" charset="-128"/>
              </a:defRPr>
            </a:lvl4pPr>
            <a:lvl5pPr eaLnBrk="0">
              <a:tabLst>
                <a:tab pos="684737" algn="l"/>
                <a:tab pos="1369474" algn="l"/>
                <a:tab pos="2054211" algn="l"/>
                <a:tab pos="2738948" algn="l"/>
              </a:tabLst>
              <a:defRPr>
                <a:solidFill>
                  <a:schemeClr val="tx1"/>
                </a:solidFill>
                <a:latin typeface="Arial" charset="0"/>
                <a:ea typeface="MS Gothic" charset="-128"/>
              </a:defRPr>
            </a:lvl5pPr>
            <a:lvl6pPr marL="2378560"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6pPr>
            <a:lvl7pPr marL="2811026"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7pPr>
            <a:lvl8pPr marL="3243491"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8pPr>
            <a:lvl9pPr marL="3675957"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9pPr>
          </a:lstStyle>
          <a:p>
            <a:pPr eaLnBrk="1"/>
            <a:fld id="{A2781588-89E7-4E3C-8D28-2C6E2E282586}" type="slidenum">
              <a:rPr lang="en-US" altLang="en-US" smtClean="0">
                <a:solidFill>
                  <a:srgbClr val="000000"/>
                </a:solidFill>
              </a:rPr>
              <a:pPr eaLnBrk="1"/>
              <a:t>66</a:t>
            </a:fld>
            <a:endParaRPr lang="en-US" altLang="en-US" smtClean="0">
              <a:solidFill>
                <a:srgbClr val="000000"/>
              </a:solidFill>
            </a:endParaRPr>
          </a:p>
        </p:txBody>
      </p:sp>
      <p:sp>
        <p:nvSpPr>
          <p:cNvPr id="66563" name="Rectangle 1"/>
          <p:cNvSpPr>
            <a:spLocks noGrp="1" noRot="1" noChangeAspect="1" noChangeArrowheads="1" noTextEdit="1"/>
          </p:cNvSpPr>
          <p:nvPr>
            <p:ph type="sldImg"/>
          </p:nvPr>
        </p:nvSpPr>
        <p:spPr>
          <a:xfrm>
            <a:off x="2895600" y="525463"/>
            <a:ext cx="3506788" cy="2628900"/>
          </a:xfrm>
          <a:solidFill>
            <a:srgbClr val="FFFFFF"/>
          </a:solidFill>
          <a:ln>
            <a:solidFill>
              <a:srgbClr val="000000"/>
            </a:solidFill>
            <a:miter lim="800000"/>
            <a:headEnd/>
            <a:tailEnd/>
          </a:ln>
        </p:spPr>
      </p:sp>
      <p:sp>
        <p:nvSpPr>
          <p:cNvPr id="66564" name="Rectangle 2"/>
          <p:cNvSpPr>
            <a:spLocks noGrp="1" noChangeArrowheads="1"/>
          </p:cNvSpPr>
          <p:nvPr>
            <p:ph type="body" idx="1"/>
          </p:nvPr>
        </p:nvSpPr>
        <p:spPr>
          <a:xfrm>
            <a:off x="930045" y="3330172"/>
            <a:ext cx="7436313" cy="30890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84737" algn="l"/>
                <a:tab pos="1369474" algn="l"/>
                <a:tab pos="2054211" algn="l"/>
                <a:tab pos="2738948" algn="l"/>
              </a:tabLst>
              <a:defRPr>
                <a:solidFill>
                  <a:schemeClr val="tx1"/>
                </a:solidFill>
                <a:latin typeface="Arial" charset="0"/>
                <a:ea typeface="MS Gothic" charset="-128"/>
              </a:defRPr>
            </a:lvl1pPr>
            <a:lvl2pPr eaLnBrk="0">
              <a:tabLst>
                <a:tab pos="684737" algn="l"/>
                <a:tab pos="1369474" algn="l"/>
                <a:tab pos="2054211" algn="l"/>
                <a:tab pos="2738948" algn="l"/>
              </a:tabLst>
              <a:defRPr>
                <a:solidFill>
                  <a:schemeClr val="tx1"/>
                </a:solidFill>
                <a:latin typeface="Arial" charset="0"/>
                <a:ea typeface="MS Gothic" charset="-128"/>
              </a:defRPr>
            </a:lvl2pPr>
            <a:lvl3pPr eaLnBrk="0">
              <a:tabLst>
                <a:tab pos="684737" algn="l"/>
                <a:tab pos="1369474" algn="l"/>
                <a:tab pos="2054211" algn="l"/>
                <a:tab pos="2738948" algn="l"/>
              </a:tabLst>
              <a:defRPr>
                <a:solidFill>
                  <a:schemeClr val="tx1"/>
                </a:solidFill>
                <a:latin typeface="Arial" charset="0"/>
                <a:ea typeface="MS Gothic" charset="-128"/>
              </a:defRPr>
            </a:lvl3pPr>
            <a:lvl4pPr eaLnBrk="0">
              <a:tabLst>
                <a:tab pos="684737" algn="l"/>
                <a:tab pos="1369474" algn="l"/>
                <a:tab pos="2054211" algn="l"/>
                <a:tab pos="2738948" algn="l"/>
              </a:tabLst>
              <a:defRPr>
                <a:solidFill>
                  <a:schemeClr val="tx1"/>
                </a:solidFill>
                <a:latin typeface="Arial" charset="0"/>
                <a:ea typeface="MS Gothic" charset="-128"/>
              </a:defRPr>
            </a:lvl4pPr>
            <a:lvl5pPr eaLnBrk="0">
              <a:tabLst>
                <a:tab pos="684737" algn="l"/>
                <a:tab pos="1369474" algn="l"/>
                <a:tab pos="2054211" algn="l"/>
                <a:tab pos="2738948" algn="l"/>
              </a:tabLst>
              <a:defRPr>
                <a:solidFill>
                  <a:schemeClr val="tx1"/>
                </a:solidFill>
                <a:latin typeface="Arial" charset="0"/>
                <a:ea typeface="MS Gothic" charset="-128"/>
              </a:defRPr>
            </a:lvl5pPr>
            <a:lvl6pPr marL="2378560"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6pPr>
            <a:lvl7pPr marL="2811026"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7pPr>
            <a:lvl8pPr marL="3243491"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8pPr>
            <a:lvl9pPr marL="3675957"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9pPr>
          </a:lstStyle>
          <a:p>
            <a:pPr eaLnBrk="1"/>
            <a:fld id="{2F4F2763-45CA-4C3D-B1C7-7FA2DB789C4F}" type="slidenum">
              <a:rPr lang="en-US" altLang="en-US" smtClean="0">
                <a:solidFill>
                  <a:srgbClr val="000000"/>
                </a:solidFill>
              </a:rPr>
              <a:pPr eaLnBrk="1"/>
              <a:t>71</a:t>
            </a:fld>
            <a:endParaRPr lang="en-US" altLang="en-US" smtClean="0">
              <a:solidFill>
                <a:srgbClr val="000000"/>
              </a:solidFill>
            </a:endParaRPr>
          </a:p>
        </p:txBody>
      </p:sp>
      <p:sp>
        <p:nvSpPr>
          <p:cNvPr id="67587" name="Rectangle 1"/>
          <p:cNvSpPr>
            <a:spLocks noGrp="1" noRot="1" noChangeAspect="1" noChangeArrowheads="1" noTextEdit="1"/>
          </p:cNvSpPr>
          <p:nvPr>
            <p:ph type="sldImg"/>
          </p:nvPr>
        </p:nvSpPr>
        <p:spPr>
          <a:xfrm>
            <a:off x="2895600" y="525463"/>
            <a:ext cx="3506788" cy="2628900"/>
          </a:xfrm>
          <a:solidFill>
            <a:srgbClr val="FFFFFF"/>
          </a:solidFill>
          <a:ln>
            <a:solidFill>
              <a:srgbClr val="000000"/>
            </a:solidFill>
            <a:miter lim="800000"/>
            <a:headEnd/>
            <a:tailEnd/>
          </a:ln>
        </p:spPr>
      </p:sp>
      <p:sp>
        <p:nvSpPr>
          <p:cNvPr id="67588" name="Rectangle 2"/>
          <p:cNvSpPr>
            <a:spLocks noGrp="1" noChangeArrowheads="1"/>
          </p:cNvSpPr>
          <p:nvPr>
            <p:ph type="body" idx="1"/>
          </p:nvPr>
        </p:nvSpPr>
        <p:spPr>
          <a:xfrm>
            <a:off x="930045" y="3330172"/>
            <a:ext cx="7436313" cy="30890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N(k+2) is considerably</a:t>
            </a:r>
            <a:r>
              <a:rPr lang="en-US" baseline="0" dirty="0" smtClean="0"/>
              <a:t> less than N</a:t>
            </a:r>
            <a:r>
              <a:rPr lang="en-US" baseline="30000" dirty="0" smtClean="0"/>
              <a:t>2  </a:t>
            </a:r>
            <a:r>
              <a:rPr lang="en-US" baseline="0" dirty="0" smtClean="0"/>
              <a:t> or 2</a:t>
            </a:r>
            <a:r>
              <a:rPr lang="en-US" baseline="30000" dirty="0" smtClean="0"/>
              <a:t>N</a:t>
            </a:r>
            <a:r>
              <a:rPr lang="en-US" baseline="0" dirty="0" smtClean="0"/>
              <a:t>. Note our code uses N(k+1) so the total sample size is 135,000. And  ~1.5% of the results are filtered for non-compute/non-optimize.</a:t>
            </a:r>
            <a:endParaRPr lang="en-US" baseline="30000" dirty="0"/>
          </a:p>
        </p:txBody>
      </p:sp>
      <p:sp>
        <p:nvSpPr>
          <p:cNvPr id="4" name="Slide Number Placeholder 3"/>
          <p:cNvSpPr>
            <a:spLocks noGrp="1"/>
          </p:cNvSpPr>
          <p:nvPr>
            <p:ph type="sldNum" sz="quarter" idx="10"/>
          </p:nvPr>
        </p:nvSpPr>
        <p:spPr/>
        <p:txBody>
          <a:bodyPr/>
          <a:lstStyle/>
          <a:p>
            <a:fld id="{713A6393-98C6-4E9D-951C-106690852EC5}" type="slidenum">
              <a:rPr lang="en-US" smtClean="0"/>
              <a:pPr/>
              <a:t>72</a:t>
            </a:fld>
            <a:endParaRPr lang="en-US"/>
          </a:p>
        </p:txBody>
      </p:sp>
    </p:spTree>
    <p:extLst>
      <p:ext uri="{BB962C8B-B14F-4D97-AF65-F5344CB8AC3E}">
        <p14:creationId xmlns:p14="http://schemas.microsoft.com/office/powerpoint/2010/main" val="4230688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N(k+2) is considerably</a:t>
            </a:r>
            <a:r>
              <a:rPr lang="en-US" baseline="0" dirty="0" smtClean="0"/>
              <a:t> less than N</a:t>
            </a:r>
            <a:r>
              <a:rPr lang="en-US" baseline="30000" dirty="0" smtClean="0"/>
              <a:t>2  </a:t>
            </a:r>
            <a:r>
              <a:rPr lang="en-US" baseline="0" dirty="0" smtClean="0"/>
              <a:t> or 2</a:t>
            </a:r>
            <a:r>
              <a:rPr lang="en-US" baseline="30000" dirty="0" smtClean="0"/>
              <a:t>N</a:t>
            </a:r>
            <a:r>
              <a:rPr lang="en-US" baseline="0" dirty="0" smtClean="0"/>
              <a:t>. Note our code uses N(k+1) so the total sample size is 135,000. And  ~1.5% of the results are filtered for non-compute/non-optimize.</a:t>
            </a:r>
            <a:endParaRPr lang="en-US" baseline="30000" dirty="0"/>
          </a:p>
        </p:txBody>
      </p:sp>
      <p:sp>
        <p:nvSpPr>
          <p:cNvPr id="4" name="Slide Number Placeholder 3"/>
          <p:cNvSpPr>
            <a:spLocks noGrp="1"/>
          </p:cNvSpPr>
          <p:nvPr>
            <p:ph type="sldNum" sz="quarter" idx="10"/>
          </p:nvPr>
        </p:nvSpPr>
        <p:spPr/>
        <p:txBody>
          <a:bodyPr/>
          <a:lstStyle/>
          <a:p>
            <a:fld id="{713A6393-98C6-4E9D-951C-106690852EC5}" type="slidenum">
              <a:rPr lang="en-US" smtClean="0"/>
              <a:pPr/>
              <a:t>73</a:t>
            </a:fld>
            <a:endParaRPr lang="en-US"/>
          </a:p>
        </p:txBody>
      </p:sp>
    </p:spTree>
    <p:extLst>
      <p:ext uri="{BB962C8B-B14F-4D97-AF65-F5344CB8AC3E}">
        <p14:creationId xmlns:p14="http://schemas.microsoft.com/office/powerpoint/2010/main" val="4230688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N(k+2) is considerably</a:t>
            </a:r>
            <a:r>
              <a:rPr lang="en-US" baseline="0" dirty="0" smtClean="0"/>
              <a:t> less than N</a:t>
            </a:r>
            <a:r>
              <a:rPr lang="en-US" baseline="30000" dirty="0" smtClean="0"/>
              <a:t>2  </a:t>
            </a:r>
            <a:r>
              <a:rPr lang="en-US" baseline="0" dirty="0" smtClean="0"/>
              <a:t> or 2</a:t>
            </a:r>
            <a:r>
              <a:rPr lang="en-US" baseline="30000" dirty="0" smtClean="0"/>
              <a:t>N</a:t>
            </a:r>
            <a:r>
              <a:rPr lang="en-US" baseline="0" dirty="0" smtClean="0"/>
              <a:t>. Note our code uses N(k+1) so the total sample size is 135,000. And  ~1.5% of the results are filtered for non-compute/non-optimize.</a:t>
            </a:r>
            <a:endParaRPr lang="en-US" baseline="30000" dirty="0"/>
          </a:p>
        </p:txBody>
      </p:sp>
      <p:sp>
        <p:nvSpPr>
          <p:cNvPr id="4" name="Slide Number Placeholder 3"/>
          <p:cNvSpPr>
            <a:spLocks noGrp="1"/>
          </p:cNvSpPr>
          <p:nvPr>
            <p:ph type="sldNum" sz="quarter" idx="10"/>
          </p:nvPr>
        </p:nvSpPr>
        <p:spPr/>
        <p:txBody>
          <a:bodyPr/>
          <a:lstStyle/>
          <a:p>
            <a:fld id="{713A6393-98C6-4E9D-951C-106690852EC5}" type="slidenum">
              <a:rPr lang="en-US" smtClean="0"/>
              <a:pPr/>
              <a:t>74</a:t>
            </a:fld>
            <a:endParaRPr lang="en-US"/>
          </a:p>
        </p:txBody>
      </p:sp>
    </p:spTree>
    <p:extLst>
      <p:ext uri="{BB962C8B-B14F-4D97-AF65-F5344CB8AC3E}">
        <p14:creationId xmlns:p14="http://schemas.microsoft.com/office/powerpoint/2010/main" val="4230688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N(k+2) is considerably</a:t>
            </a:r>
            <a:r>
              <a:rPr lang="en-US" baseline="0" dirty="0" smtClean="0"/>
              <a:t> less than N</a:t>
            </a:r>
            <a:r>
              <a:rPr lang="en-US" baseline="30000" dirty="0" smtClean="0"/>
              <a:t>2  </a:t>
            </a:r>
            <a:r>
              <a:rPr lang="en-US" baseline="0" dirty="0" smtClean="0"/>
              <a:t> or 2</a:t>
            </a:r>
            <a:r>
              <a:rPr lang="en-US" baseline="30000" dirty="0" smtClean="0"/>
              <a:t>N</a:t>
            </a:r>
            <a:r>
              <a:rPr lang="en-US" baseline="0" dirty="0" smtClean="0"/>
              <a:t>. Note our code uses N(k+1) so the total sample size is 135,000. And  ~1.5% of the results are filtered for non-compute/non-optimize.</a:t>
            </a:r>
            <a:endParaRPr lang="en-US" baseline="30000" dirty="0"/>
          </a:p>
        </p:txBody>
      </p:sp>
      <p:sp>
        <p:nvSpPr>
          <p:cNvPr id="4" name="Slide Number Placeholder 3"/>
          <p:cNvSpPr>
            <a:spLocks noGrp="1"/>
          </p:cNvSpPr>
          <p:nvPr>
            <p:ph type="sldNum" sz="quarter" idx="10"/>
          </p:nvPr>
        </p:nvSpPr>
        <p:spPr/>
        <p:txBody>
          <a:bodyPr/>
          <a:lstStyle/>
          <a:p>
            <a:fld id="{713A6393-98C6-4E9D-951C-106690852EC5}" type="slidenum">
              <a:rPr lang="en-US" smtClean="0"/>
              <a:pPr/>
              <a:t>75</a:t>
            </a:fld>
            <a:endParaRPr lang="en-US"/>
          </a:p>
        </p:txBody>
      </p:sp>
    </p:spTree>
    <p:extLst>
      <p:ext uri="{BB962C8B-B14F-4D97-AF65-F5344CB8AC3E}">
        <p14:creationId xmlns:p14="http://schemas.microsoft.com/office/powerpoint/2010/main" val="4230688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N(k+2) is considerably</a:t>
            </a:r>
            <a:r>
              <a:rPr lang="en-US" baseline="0" dirty="0" smtClean="0"/>
              <a:t> less than N</a:t>
            </a:r>
            <a:r>
              <a:rPr lang="en-US" baseline="30000" dirty="0" smtClean="0"/>
              <a:t>2  </a:t>
            </a:r>
            <a:r>
              <a:rPr lang="en-US" baseline="0" dirty="0" smtClean="0"/>
              <a:t> or 2</a:t>
            </a:r>
            <a:r>
              <a:rPr lang="en-US" baseline="30000" dirty="0" smtClean="0"/>
              <a:t>N</a:t>
            </a:r>
            <a:r>
              <a:rPr lang="en-US" baseline="0" dirty="0" smtClean="0"/>
              <a:t>. Note our code uses N(k+1) so the total sample size is 135,000. And  ~1.5% of the results are filtered for non-compute/non-optimize.</a:t>
            </a:r>
            <a:endParaRPr lang="en-US" baseline="30000" dirty="0"/>
          </a:p>
        </p:txBody>
      </p:sp>
      <p:sp>
        <p:nvSpPr>
          <p:cNvPr id="4" name="Slide Number Placeholder 3"/>
          <p:cNvSpPr>
            <a:spLocks noGrp="1"/>
          </p:cNvSpPr>
          <p:nvPr>
            <p:ph type="sldNum" sz="quarter" idx="10"/>
          </p:nvPr>
        </p:nvSpPr>
        <p:spPr/>
        <p:txBody>
          <a:bodyPr/>
          <a:lstStyle/>
          <a:p>
            <a:fld id="{713A6393-98C6-4E9D-951C-106690852EC5}" type="slidenum">
              <a:rPr lang="en-US" smtClean="0"/>
              <a:pPr/>
              <a:t>76</a:t>
            </a:fld>
            <a:endParaRPr lang="en-US"/>
          </a:p>
        </p:txBody>
      </p:sp>
    </p:spTree>
    <p:extLst>
      <p:ext uri="{BB962C8B-B14F-4D97-AF65-F5344CB8AC3E}">
        <p14:creationId xmlns:p14="http://schemas.microsoft.com/office/powerpoint/2010/main" val="4230688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N(k+2) is considerably</a:t>
            </a:r>
            <a:r>
              <a:rPr lang="en-US" baseline="0" dirty="0" smtClean="0"/>
              <a:t> less than N</a:t>
            </a:r>
            <a:r>
              <a:rPr lang="en-US" baseline="30000" dirty="0" smtClean="0"/>
              <a:t>2  </a:t>
            </a:r>
            <a:r>
              <a:rPr lang="en-US" baseline="0" dirty="0" smtClean="0"/>
              <a:t> or 2</a:t>
            </a:r>
            <a:r>
              <a:rPr lang="en-US" baseline="30000" dirty="0" smtClean="0"/>
              <a:t>N</a:t>
            </a:r>
            <a:r>
              <a:rPr lang="en-US" baseline="0" dirty="0" smtClean="0"/>
              <a:t>. Note our code uses N(k+1) so the total sample size is 135,000. And  ~1.5% of the results are filtered for non-compute/non-optimize.</a:t>
            </a:r>
            <a:endParaRPr lang="en-US" baseline="30000" dirty="0"/>
          </a:p>
        </p:txBody>
      </p:sp>
      <p:sp>
        <p:nvSpPr>
          <p:cNvPr id="4" name="Slide Number Placeholder 3"/>
          <p:cNvSpPr>
            <a:spLocks noGrp="1"/>
          </p:cNvSpPr>
          <p:nvPr>
            <p:ph type="sldNum" sz="quarter" idx="10"/>
          </p:nvPr>
        </p:nvSpPr>
        <p:spPr/>
        <p:txBody>
          <a:bodyPr/>
          <a:lstStyle/>
          <a:p>
            <a:fld id="{713A6393-98C6-4E9D-951C-106690852EC5}" type="slidenum">
              <a:rPr lang="en-US" smtClean="0"/>
              <a:pPr/>
              <a:t>77</a:t>
            </a:fld>
            <a:endParaRPr lang="en-US"/>
          </a:p>
        </p:txBody>
      </p:sp>
    </p:spTree>
    <p:extLst>
      <p:ext uri="{BB962C8B-B14F-4D97-AF65-F5344CB8AC3E}">
        <p14:creationId xmlns:p14="http://schemas.microsoft.com/office/powerpoint/2010/main" val="423068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6</a:t>
            </a:fld>
            <a:endParaRPr lang="en-US"/>
          </a:p>
        </p:txBody>
      </p:sp>
    </p:spTree>
    <p:extLst>
      <p:ext uri="{BB962C8B-B14F-4D97-AF65-F5344CB8AC3E}">
        <p14:creationId xmlns:p14="http://schemas.microsoft.com/office/powerpoint/2010/main" val="30170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684737" algn="l"/>
                <a:tab pos="1369474" algn="l"/>
                <a:tab pos="2054211" algn="l"/>
                <a:tab pos="2738948" algn="l"/>
              </a:tabLst>
              <a:defRPr>
                <a:solidFill>
                  <a:schemeClr val="tx1"/>
                </a:solidFill>
                <a:latin typeface="Arial" charset="0"/>
                <a:ea typeface="MS Gothic" charset="-128"/>
              </a:defRPr>
            </a:lvl1pPr>
            <a:lvl2pPr eaLnBrk="0">
              <a:tabLst>
                <a:tab pos="684737" algn="l"/>
                <a:tab pos="1369474" algn="l"/>
                <a:tab pos="2054211" algn="l"/>
                <a:tab pos="2738948" algn="l"/>
              </a:tabLst>
              <a:defRPr>
                <a:solidFill>
                  <a:schemeClr val="tx1"/>
                </a:solidFill>
                <a:latin typeface="Arial" charset="0"/>
                <a:ea typeface="MS Gothic" charset="-128"/>
              </a:defRPr>
            </a:lvl2pPr>
            <a:lvl3pPr eaLnBrk="0">
              <a:tabLst>
                <a:tab pos="684737" algn="l"/>
                <a:tab pos="1369474" algn="l"/>
                <a:tab pos="2054211" algn="l"/>
                <a:tab pos="2738948" algn="l"/>
              </a:tabLst>
              <a:defRPr>
                <a:solidFill>
                  <a:schemeClr val="tx1"/>
                </a:solidFill>
                <a:latin typeface="Arial" charset="0"/>
                <a:ea typeface="MS Gothic" charset="-128"/>
              </a:defRPr>
            </a:lvl3pPr>
            <a:lvl4pPr eaLnBrk="0">
              <a:tabLst>
                <a:tab pos="684737" algn="l"/>
                <a:tab pos="1369474" algn="l"/>
                <a:tab pos="2054211" algn="l"/>
                <a:tab pos="2738948" algn="l"/>
              </a:tabLst>
              <a:defRPr>
                <a:solidFill>
                  <a:schemeClr val="tx1"/>
                </a:solidFill>
                <a:latin typeface="Arial" charset="0"/>
                <a:ea typeface="MS Gothic" charset="-128"/>
              </a:defRPr>
            </a:lvl4pPr>
            <a:lvl5pPr eaLnBrk="0">
              <a:tabLst>
                <a:tab pos="684737" algn="l"/>
                <a:tab pos="1369474" algn="l"/>
                <a:tab pos="2054211" algn="l"/>
                <a:tab pos="2738948" algn="l"/>
              </a:tabLst>
              <a:defRPr>
                <a:solidFill>
                  <a:schemeClr val="tx1"/>
                </a:solidFill>
                <a:latin typeface="Arial" charset="0"/>
                <a:ea typeface="MS Gothic" charset="-128"/>
              </a:defRPr>
            </a:lvl5pPr>
            <a:lvl6pPr marL="2378560"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6pPr>
            <a:lvl7pPr marL="2811026"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7pPr>
            <a:lvl8pPr marL="3243491"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8pPr>
            <a:lvl9pPr marL="3675957" indent="-216233" defTabSz="432465" eaLnBrk="0" fontAlgn="base" hangingPunct="0">
              <a:lnSpc>
                <a:spcPct val="93000"/>
              </a:lnSpc>
              <a:spcBef>
                <a:spcPct val="0"/>
              </a:spcBef>
              <a:spcAft>
                <a:spcPct val="0"/>
              </a:spcAft>
              <a:buClr>
                <a:srgbClr val="000000"/>
              </a:buClr>
              <a:buSzPct val="100000"/>
              <a:buFont typeface="Times New Roman" pitchFamily="16" charset="0"/>
              <a:tabLst>
                <a:tab pos="684737" algn="l"/>
                <a:tab pos="1369474" algn="l"/>
                <a:tab pos="2054211" algn="l"/>
                <a:tab pos="2738948" algn="l"/>
              </a:tabLst>
              <a:defRPr>
                <a:solidFill>
                  <a:schemeClr val="tx1"/>
                </a:solidFill>
                <a:latin typeface="Arial" charset="0"/>
                <a:ea typeface="MS Gothic" charset="-128"/>
              </a:defRPr>
            </a:lvl9pPr>
          </a:lstStyle>
          <a:p>
            <a:pPr eaLnBrk="1"/>
            <a:fld id="{A2781588-89E7-4E3C-8D28-2C6E2E282586}" type="slidenum">
              <a:rPr lang="en-US" altLang="en-US" smtClean="0">
                <a:solidFill>
                  <a:srgbClr val="000000"/>
                </a:solidFill>
              </a:rPr>
              <a:pPr eaLnBrk="1"/>
              <a:t>78</a:t>
            </a:fld>
            <a:endParaRPr lang="en-US" altLang="en-US" smtClean="0">
              <a:solidFill>
                <a:srgbClr val="000000"/>
              </a:solidFill>
            </a:endParaRPr>
          </a:p>
        </p:txBody>
      </p:sp>
      <p:sp>
        <p:nvSpPr>
          <p:cNvPr id="66563" name="Rectangle 1"/>
          <p:cNvSpPr>
            <a:spLocks noGrp="1" noRot="1" noChangeAspect="1" noChangeArrowheads="1" noTextEdit="1"/>
          </p:cNvSpPr>
          <p:nvPr>
            <p:ph type="sldImg"/>
          </p:nvPr>
        </p:nvSpPr>
        <p:spPr>
          <a:xfrm>
            <a:off x="2895600" y="525463"/>
            <a:ext cx="3506788" cy="2628900"/>
          </a:xfrm>
          <a:solidFill>
            <a:srgbClr val="FFFFFF"/>
          </a:solidFill>
          <a:ln>
            <a:solidFill>
              <a:srgbClr val="000000"/>
            </a:solidFill>
            <a:miter lim="800000"/>
            <a:headEnd/>
            <a:tailEnd/>
          </a:ln>
        </p:spPr>
      </p:sp>
      <p:sp>
        <p:nvSpPr>
          <p:cNvPr id="66564" name="Rectangle 2"/>
          <p:cNvSpPr>
            <a:spLocks noGrp="1" noChangeArrowheads="1"/>
          </p:cNvSpPr>
          <p:nvPr>
            <p:ph type="body" idx="1"/>
          </p:nvPr>
        </p:nvSpPr>
        <p:spPr>
          <a:xfrm>
            <a:off x="930045" y="3330172"/>
            <a:ext cx="7436313" cy="30890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N(k+2) is considerably</a:t>
            </a:r>
            <a:r>
              <a:rPr lang="en-US" baseline="0" dirty="0" smtClean="0"/>
              <a:t> less than N</a:t>
            </a:r>
            <a:r>
              <a:rPr lang="en-US" baseline="30000" dirty="0" smtClean="0"/>
              <a:t>2  </a:t>
            </a:r>
            <a:r>
              <a:rPr lang="en-US" baseline="0" dirty="0" smtClean="0"/>
              <a:t> or 2</a:t>
            </a:r>
            <a:r>
              <a:rPr lang="en-US" baseline="30000" dirty="0" smtClean="0"/>
              <a:t>N</a:t>
            </a:r>
            <a:r>
              <a:rPr lang="en-US" baseline="0" dirty="0" smtClean="0"/>
              <a:t>. Note our code uses N(k+1) so the total sample size is 135,000. And  ~1.5% of the results are filtered for non-compute/non-optimize.</a:t>
            </a:r>
            <a:endParaRPr lang="en-US" baseline="30000" dirty="0"/>
          </a:p>
        </p:txBody>
      </p:sp>
      <p:sp>
        <p:nvSpPr>
          <p:cNvPr id="4" name="Slide Number Placeholder 3"/>
          <p:cNvSpPr>
            <a:spLocks noGrp="1"/>
          </p:cNvSpPr>
          <p:nvPr>
            <p:ph type="sldNum" sz="quarter" idx="10"/>
          </p:nvPr>
        </p:nvSpPr>
        <p:spPr/>
        <p:txBody>
          <a:bodyPr/>
          <a:lstStyle/>
          <a:p>
            <a:fld id="{713A6393-98C6-4E9D-951C-106690852EC5}" type="slidenum">
              <a:rPr lang="en-US" smtClean="0"/>
              <a:pPr/>
              <a:t>79</a:t>
            </a:fld>
            <a:endParaRPr lang="en-US"/>
          </a:p>
        </p:txBody>
      </p:sp>
    </p:spTree>
    <p:extLst>
      <p:ext uri="{BB962C8B-B14F-4D97-AF65-F5344CB8AC3E}">
        <p14:creationId xmlns:p14="http://schemas.microsoft.com/office/powerpoint/2010/main" val="4230688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4B61EE-8620-4879-91C8-A7D2C140D395}" type="slidenum">
              <a:rPr lang="en-US" smtClean="0"/>
              <a:t>81</a:t>
            </a:fld>
            <a:endParaRPr lang="en-US"/>
          </a:p>
        </p:txBody>
      </p:sp>
    </p:spTree>
    <p:extLst>
      <p:ext uri="{BB962C8B-B14F-4D97-AF65-F5344CB8AC3E}">
        <p14:creationId xmlns:p14="http://schemas.microsoft.com/office/powerpoint/2010/main" val="89608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Lake</a:t>
            </a:r>
            <a:r>
              <a:rPr lang="en-US" baseline="0" dirty="0"/>
              <a:t> Problem choice: It is one of the most popular tipping point benchmark problems to emerge from environmental decision-making literature.  </a:t>
            </a:r>
          </a:p>
          <a:p>
            <a:endParaRPr lang="en-US" baseline="0" dirty="0"/>
          </a:p>
          <a:p>
            <a:r>
              <a:rPr lang="en-US" baseline="0" dirty="0"/>
              <a:t>It has a rich conceptualization that allows for exploration of challenging management and mathematical traits with relatively modest computational demands.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7</a:t>
            </a:fld>
            <a:endParaRPr lang="en-US"/>
          </a:p>
        </p:txBody>
      </p:sp>
    </p:spTree>
    <p:extLst>
      <p:ext uri="{BB962C8B-B14F-4D97-AF65-F5344CB8AC3E}">
        <p14:creationId xmlns:p14="http://schemas.microsoft.com/office/powerpoint/2010/main" val="348257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10</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11</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reversible, hysteretic, and irreversible lakes and mention</a:t>
            </a:r>
            <a:r>
              <a:rPr lang="en-US" baseline="0" dirty="0" smtClean="0"/>
              <a:t> that this study focused on irreversible lakes. </a:t>
            </a:r>
            <a:endParaRPr lang="en-US" dirty="0"/>
          </a:p>
        </p:txBody>
      </p:sp>
      <p:sp>
        <p:nvSpPr>
          <p:cNvPr id="4" name="Slide Number Placeholder 3"/>
          <p:cNvSpPr>
            <a:spLocks noGrp="1"/>
          </p:cNvSpPr>
          <p:nvPr>
            <p:ph type="sldNum" sz="quarter" idx="10"/>
          </p:nvPr>
        </p:nvSpPr>
        <p:spPr/>
        <p:txBody>
          <a:bodyPr/>
          <a:lstStyle/>
          <a:p>
            <a:fld id="{294B61EE-8620-4879-91C8-A7D2C140D395}" type="slidenum">
              <a:rPr lang="en-US" smtClean="0"/>
              <a:t>12</a:t>
            </a:fld>
            <a:endParaRPr lang="en-US"/>
          </a:p>
        </p:txBody>
      </p:sp>
    </p:spTree>
    <p:extLst>
      <p:ext uri="{BB962C8B-B14F-4D97-AF65-F5344CB8AC3E}">
        <p14:creationId xmlns:p14="http://schemas.microsoft.com/office/powerpoint/2010/main" val="10284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each objective and how it is calculated.  The lake problem hopes to maximize economic benefit while minimizing Phosphorus concentrations in the lake</a:t>
            </a:r>
            <a:r>
              <a:rPr lang="en-US" baseline="0" dirty="0" smtClean="0"/>
              <a:t> by deciding how much to pollute in each time step.  Economic Benefit is the expected benefit.  Phosphorus in the lake is a minimization of the maximum expected phosphorus in each time step.  This formulation involves one hundred time steps.  In each time step, the town may alter its Phosphorus load.  There is an inertia objective to minimize the number of time steps in which the town decreases its phosphorus load by more than 20% of the maximum possible range.  Reliability is calculated as the total number of times the lake does not flip over all time steps and states of the world.  In this formulation, </a:t>
            </a:r>
            <a:r>
              <a:rPr lang="en-US" b="1" baseline="0" dirty="0" smtClean="0"/>
              <a:t>the threshold is known</a:t>
            </a:r>
            <a:r>
              <a:rPr lang="en-US" baseline="0" dirty="0" smtClean="0"/>
              <a:t>, making the problem substantially easier than it could be. </a:t>
            </a:r>
          </a:p>
          <a:p>
            <a:endParaRPr lang="en-US" baseline="0" dirty="0" smtClean="0"/>
          </a:p>
          <a:p>
            <a:r>
              <a:rPr lang="en-US" baseline="0" dirty="0" smtClean="0"/>
              <a:t>There was a reliability constraint that reliability must remain above 85%.  This is substantially less risk averse than many real-world managers would be. </a:t>
            </a:r>
          </a:p>
          <a:p>
            <a:endParaRPr lang="en-US" baseline="0" dirty="0" smtClean="0"/>
          </a:p>
          <a:p>
            <a:r>
              <a:rPr lang="en-US" baseline="0" dirty="0" smtClean="0"/>
              <a:t>Mention all of the analogous environmental threshold problems.    Also mention that these are just one possible abstraction of values related to an uncertain threshold. </a:t>
            </a:r>
            <a:endParaRPr lang="en-US" dirty="0" smtClean="0"/>
          </a:p>
        </p:txBody>
      </p:sp>
      <p:sp>
        <p:nvSpPr>
          <p:cNvPr id="4" name="Slide Number Placeholder 3"/>
          <p:cNvSpPr>
            <a:spLocks noGrp="1"/>
          </p:cNvSpPr>
          <p:nvPr>
            <p:ph type="sldNum" sz="quarter" idx="10"/>
          </p:nvPr>
        </p:nvSpPr>
        <p:spPr/>
        <p:txBody>
          <a:bodyPr/>
          <a:lstStyle/>
          <a:p>
            <a:fld id="{294B61EE-8620-4879-91C8-A7D2C140D395}" type="slidenum">
              <a:rPr lang="en-US" smtClean="0"/>
              <a:t>18</a:t>
            </a:fld>
            <a:endParaRPr lang="en-US"/>
          </a:p>
        </p:txBody>
      </p:sp>
    </p:spTree>
    <p:extLst>
      <p:ext uri="{BB962C8B-B14F-4D97-AF65-F5344CB8AC3E}">
        <p14:creationId xmlns:p14="http://schemas.microsoft.com/office/powerpoint/2010/main" val="3664989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4B61EE-8620-4879-91C8-A7D2C140D395}" type="slidenum">
              <a:rPr lang="en-US" smtClean="0"/>
              <a:t>43</a:t>
            </a:fld>
            <a:endParaRPr lang="en-US"/>
          </a:p>
        </p:txBody>
      </p:sp>
    </p:spTree>
    <p:extLst>
      <p:ext uri="{BB962C8B-B14F-4D97-AF65-F5344CB8AC3E}">
        <p14:creationId xmlns:p14="http://schemas.microsoft.com/office/powerpoint/2010/main" val="2701964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2993DF-78AF-4297-B48D-53C46CB86360}" type="slidenum">
              <a:rPr lang="en-US" smtClean="0"/>
              <a:t>54</a:t>
            </a:fld>
            <a:endParaRPr lang="en-US"/>
          </a:p>
        </p:txBody>
      </p:sp>
    </p:spTree>
    <p:extLst>
      <p:ext uri="{BB962C8B-B14F-4D97-AF65-F5344CB8AC3E}">
        <p14:creationId xmlns:p14="http://schemas.microsoft.com/office/powerpoint/2010/main" val="143150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Date Placeholder 6"/>
          <p:cNvSpPr>
            <a:spLocks noGrp="1"/>
          </p:cNvSpPr>
          <p:nvPr>
            <p:ph type="dt" sz="half" idx="10"/>
          </p:nvPr>
        </p:nvSpPr>
        <p:spPr>
          <a:xfrm>
            <a:off x="6477000" y="6440951"/>
            <a:ext cx="990600" cy="264649"/>
          </a:xfrm>
        </p:spPr>
        <p:txBody>
          <a:bodyPr/>
          <a:lstStyle/>
          <a:p>
            <a:fld id="{937B5A43-B5B7-492E-A96A-1C2B0CA651FB}" type="datetime1">
              <a:rPr lang="en-US" smtClean="0"/>
              <a:t>7/29/2019</a:t>
            </a:fld>
            <a:endParaRPr lang="en-US" dirty="0"/>
          </a:p>
        </p:txBody>
      </p:sp>
      <p:sp>
        <p:nvSpPr>
          <p:cNvPr id="8" name="Footer Placeholder 7"/>
          <p:cNvSpPr>
            <a:spLocks noGrp="1"/>
          </p:cNvSpPr>
          <p:nvPr>
            <p:ph type="ftr" sz="quarter" idx="11"/>
          </p:nvPr>
        </p:nvSpPr>
        <p:spPr>
          <a:xfrm>
            <a:off x="1828800" y="6440951"/>
            <a:ext cx="2057400" cy="264649"/>
          </a:xfrm>
        </p:spPr>
        <p:txBody>
          <a:bodyPr/>
          <a:lstStyle>
            <a:lvl1pPr>
              <a:defRPr/>
            </a:lvl1pPr>
          </a:lstStyle>
          <a:p>
            <a:r>
              <a:rPr lang="en-US" dirty="0" smtClean="0"/>
              <a:t>Reed Group Meeting</a:t>
            </a:r>
            <a:endParaRPr lang="en-US" dirty="0"/>
          </a:p>
        </p:txBody>
      </p:sp>
      <p:sp>
        <p:nvSpPr>
          <p:cNvPr id="9" name="Slide Number Placeholder 8"/>
          <p:cNvSpPr>
            <a:spLocks noGrp="1"/>
          </p:cNvSpPr>
          <p:nvPr>
            <p:ph type="sldNum" sz="quarter" idx="12"/>
          </p:nvPr>
        </p:nvSpPr>
        <p:spPr>
          <a:xfrm>
            <a:off x="7543800" y="6440951"/>
            <a:ext cx="1143000" cy="264649"/>
          </a:xfrm>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61FB05C-1D94-464E-A90F-2E56C36DF837}" type="datetime1">
              <a:rPr lang="en-US" smtClean="0"/>
              <a:t>7/29/2019</a:t>
            </a:fld>
            <a:endParaRPr lang="en-US"/>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5F15C0-7DB2-4B31-8B76-F13FEC0CBDAB}" type="datetime1">
              <a:rPr lang="en-US" smtClean="0"/>
              <a:t>7/29/2019</a:t>
            </a:fld>
            <a:endParaRPr lang="en-US"/>
          </a:p>
        </p:txBody>
      </p:sp>
      <p:sp>
        <p:nvSpPr>
          <p:cNvPr id="5" name="Footer Placeholder 4"/>
          <p:cNvSpPr>
            <a:spLocks noGrp="1"/>
          </p:cNvSpPr>
          <p:nvPr>
            <p:ph type="ftr" sz="quarter" idx="11"/>
          </p:nvPr>
        </p:nvSpPr>
        <p:spPr/>
        <p:txBody>
          <a:bodyPr/>
          <a:lstStyle>
            <a:lvl1pPr>
              <a:defRPr/>
            </a:lvl1pPr>
          </a:lstStyle>
          <a:p>
            <a:r>
              <a:rPr lang="en-US" dirty="0"/>
              <a:t>Title</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47800"/>
            <a:ext cx="8229600" cy="4191000"/>
          </a:xfrm>
        </p:spPr>
        <p:txBody>
          <a:bodyPr/>
          <a:lstStyle>
            <a:lvl2pPr marL="742950" indent="-285750">
              <a:buFont typeface="Arial" panose="020B0604020202020204" pitchFamily="34" charset="0"/>
              <a:buChar char="•"/>
              <a:defRPr sz="2400">
                <a:latin typeface="CMU Bright" panose="02000603000000000000" pitchFamily="2" charset="0"/>
                <a:ea typeface="CMU Bright" panose="02000603000000000000" pitchFamily="2" charset="0"/>
                <a:cs typeface="CMU Bright" panose="02000603000000000000" pitchFamily="2" charset="0"/>
              </a:defRPr>
            </a:lvl2pPr>
            <a:lvl3pPr>
              <a:defRPr sz="2000">
                <a:latin typeface="CMU Bright" panose="02000603000000000000" pitchFamily="2" charset="0"/>
                <a:ea typeface="CMU Bright" panose="02000603000000000000" pitchFamily="2" charset="0"/>
                <a:cs typeface="CMU Bright" panose="02000603000000000000" pitchFamily="2" charset="0"/>
              </a:defRPr>
            </a:lvl3pPr>
            <a:lvl4pPr>
              <a:defRPr>
                <a:latin typeface="CMU Bright" panose="02000603000000000000" pitchFamily="2" charset="0"/>
                <a:ea typeface="CMU Bright" panose="02000603000000000000" pitchFamily="2" charset="0"/>
                <a:cs typeface="CMU Bright" panose="02000603000000000000" pitchFamily="2" charset="0"/>
              </a:defRPr>
            </a:lvl4pPr>
            <a:lvl5pPr>
              <a:defRPr>
                <a:latin typeface="CMU Bright" panose="02000603000000000000" pitchFamily="2" charset="0"/>
                <a:ea typeface="CMU Bright" panose="02000603000000000000" pitchFamily="2" charset="0"/>
                <a:cs typeface="CMU Bright"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lvl1pPr>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none" baseline="0"/>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D373D27-2A80-48DB-B9AF-3D6F53BE4BA8}" type="datetime1">
              <a:rPr lang="en-US" smtClean="0"/>
              <a:t>7/29/2019</a:t>
            </a:fld>
            <a:endParaRPr lang="en-US"/>
          </a:p>
        </p:txBody>
      </p:sp>
      <p:sp>
        <p:nvSpPr>
          <p:cNvPr id="5" name="Footer Placeholder 4"/>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atin typeface="CMU Bright" panose="02000603000000000000" pitchFamily="2" charset="0"/>
                <a:ea typeface="CMU Bright" panose="02000603000000000000" pitchFamily="2" charset="0"/>
                <a:cs typeface="CMU Bright" panose="02000603000000000000" pitchFamily="2" charset="0"/>
              </a:defRPr>
            </a:lvl2pPr>
            <a:lvl3pPr>
              <a:defRPr sz="2000">
                <a:latin typeface="CMU Bright" panose="02000603000000000000" pitchFamily="2" charset="0"/>
                <a:ea typeface="CMU Bright" panose="02000603000000000000" pitchFamily="2" charset="0"/>
                <a:cs typeface="CMU Bright" panose="02000603000000000000" pitchFamily="2" charset="0"/>
              </a:defRPr>
            </a:lvl3pPr>
            <a:lvl4pPr>
              <a:defRPr sz="1800">
                <a:latin typeface="CMU Bright" panose="02000603000000000000" pitchFamily="2" charset="0"/>
                <a:ea typeface="CMU Bright" panose="02000603000000000000" pitchFamily="2" charset="0"/>
                <a:cs typeface="CMU Bright" panose="02000603000000000000" pitchFamily="2" charset="0"/>
              </a:defRPr>
            </a:lvl4pPr>
            <a:lvl5pPr>
              <a:defRPr sz="1800">
                <a:latin typeface="CMU Bright" panose="02000603000000000000" pitchFamily="2" charset="0"/>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atin typeface="CMU Bright" panose="02000603000000000000" pitchFamily="2" charset="0"/>
                <a:ea typeface="CMU Bright" panose="02000603000000000000" pitchFamily="2" charset="0"/>
                <a:cs typeface="CMU Bright" panose="02000603000000000000" pitchFamily="2" charset="0"/>
              </a:defRPr>
            </a:lvl2pPr>
            <a:lvl3pPr>
              <a:defRPr sz="2000">
                <a:latin typeface="CMU Bright" panose="02000603000000000000" pitchFamily="2" charset="0"/>
                <a:ea typeface="CMU Bright" panose="02000603000000000000" pitchFamily="2" charset="0"/>
                <a:cs typeface="CMU Bright" panose="02000603000000000000" pitchFamily="2" charset="0"/>
              </a:defRPr>
            </a:lvl3pPr>
            <a:lvl4pPr>
              <a:defRPr sz="1800">
                <a:latin typeface="CMU Bright" panose="02000603000000000000" pitchFamily="2" charset="0"/>
                <a:ea typeface="CMU Bright" panose="02000603000000000000" pitchFamily="2" charset="0"/>
                <a:cs typeface="CMU Bright" panose="02000603000000000000" pitchFamily="2" charset="0"/>
              </a:defRPr>
            </a:lvl4pPr>
            <a:lvl5pPr>
              <a:defRPr sz="1800">
                <a:latin typeface="CMU Bright" panose="02000603000000000000" pitchFamily="2" charset="0"/>
                <a:ea typeface="CMU Bright" panose="02000603000000000000" pitchFamily="2" charset="0"/>
                <a:cs typeface="CMU Bright" panose="02000603000000000000" pitchFamily="2"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E7CCAEC-7F1D-4923-A597-E823343D586C}" type="datetime1">
              <a:rPr lang="en-US" smtClean="0"/>
              <a:t>7/29/2019</a:t>
            </a:fld>
            <a:endParaRPr lang="en-US"/>
          </a:p>
        </p:txBody>
      </p:sp>
      <p:sp>
        <p:nvSpPr>
          <p:cNvPr id="6" name="Footer Placeholder 5"/>
          <p:cNvSpPr>
            <a:spLocks noGrp="1"/>
          </p:cNvSpPr>
          <p:nvPr>
            <p:ph type="ftr" sz="quarter" idx="11"/>
          </p:nvPr>
        </p:nvSpPr>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vl1pPr>
          </a:lstStyle>
          <a:p>
            <a:r>
              <a:rPr lang="en-US" dirty="0" smtClean="0"/>
              <a:t>Reed Group Meeting</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93940-6813-46AB-A1ED-A55647CE964C}" type="datetime1">
              <a:rPr lang="en-US" smtClean="0"/>
              <a:t>7/29/2019</a:t>
            </a:fld>
            <a:endParaRPr lang="en-US"/>
          </a:p>
        </p:txBody>
      </p:sp>
      <p:sp>
        <p:nvSpPr>
          <p:cNvPr id="8" name="Footer Placeholder 7"/>
          <p:cNvSpPr>
            <a:spLocks noGrp="1"/>
          </p:cNvSpPr>
          <p:nvPr>
            <p:ph type="ftr" sz="quarter" idx="11"/>
          </p:nvPr>
        </p:nvSpPr>
        <p:spPr/>
        <p:txBody>
          <a:bodyPr/>
          <a:lstStyle>
            <a:lvl1pPr>
              <a:defRPr/>
            </a:lvl1pPr>
          </a:lstStyle>
          <a:p>
            <a:r>
              <a:rPr lang="en-US" dirty="0"/>
              <a:t>Title</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DCACD6-D274-4777-8DEA-CA7ACB7C9551}" type="datetime1">
              <a:rPr lang="en-US" smtClean="0"/>
              <a:t>7/29/2019</a:t>
            </a:fld>
            <a:endParaRPr lang="en-US"/>
          </a:p>
        </p:txBody>
      </p:sp>
      <p:sp>
        <p:nvSpPr>
          <p:cNvPr id="4" name="Footer Placeholder 3"/>
          <p:cNvSpPr>
            <a:spLocks noGrp="1"/>
          </p:cNvSpPr>
          <p:nvPr>
            <p:ph type="ftr" sz="quarter" idx="11"/>
          </p:nvPr>
        </p:nvSpPr>
        <p:spPr/>
        <p:txBody>
          <a:bodyPr/>
          <a:lstStyle>
            <a:lvl1pPr>
              <a:defRPr/>
            </a:lvl1pPr>
          </a:lstStyle>
          <a:p>
            <a:r>
              <a:rPr lang="en-US" dirty="0"/>
              <a:t>Title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35C1FB-2651-4072-B778-5BB2BC304B09}" type="datetime1">
              <a:rPr lang="en-US" smtClean="0"/>
              <a:t>7/29/2019</a:t>
            </a:fld>
            <a:endParaRPr lang="en-US"/>
          </a:p>
        </p:txBody>
      </p:sp>
      <p:sp>
        <p:nvSpPr>
          <p:cNvPr id="3" name="Footer Placeholder 2"/>
          <p:cNvSpPr>
            <a:spLocks noGrp="1"/>
          </p:cNvSpPr>
          <p:nvPr>
            <p:ph type="ftr" sz="quarter" idx="11"/>
          </p:nvPr>
        </p:nvSpPr>
        <p:spPr/>
        <p:txBody>
          <a:bodyPr/>
          <a:lstStyle>
            <a:lvl1pPr>
              <a:defRPr/>
            </a:lvl1pPr>
          </a:lstStyle>
          <a:p>
            <a:r>
              <a:rPr lang="en-US" dirty="0"/>
              <a:t>Title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4E6086A-41FD-4DD2-B78B-5929E972E701}" type="datetime1">
              <a:rPr lang="en-US" smtClean="0"/>
              <a:t>7/29/2019</a:t>
            </a:fld>
            <a:endParaRPr lang="en-US"/>
          </a:p>
        </p:txBody>
      </p:sp>
      <p:sp>
        <p:nvSpPr>
          <p:cNvPr id="6" name="Footer Placeholder 5"/>
          <p:cNvSpPr>
            <a:spLocks noGrp="1"/>
          </p:cNvSpPr>
          <p:nvPr>
            <p:ph type="ftr" sz="quarter" idx="11"/>
          </p:nvPr>
        </p:nvSpPr>
        <p:spPr/>
        <p:txBody>
          <a:body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997371-E51F-4171-B001-B06A2285F4DE}" type="datetime1">
              <a:rPr lang="en-US" smtClean="0"/>
              <a:t>7/29/2019</a:t>
            </a:fld>
            <a:endParaRPr lang="en-US"/>
          </a:p>
        </p:txBody>
      </p:sp>
      <p:sp>
        <p:nvSpPr>
          <p:cNvPr id="6" name="Footer Placeholder 5"/>
          <p:cNvSpPr>
            <a:spLocks noGrp="1"/>
          </p:cNvSpPr>
          <p:nvPr>
            <p:ph type="ftr" sz="quarter" idx="11"/>
          </p:nvPr>
        </p:nvSpPr>
        <p:spPr/>
        <p:txBody>
          <a:bodyPr/>
          <a:lstStyle>
            <a:lvl1pPr>
              <a:defRPr/>
            </a:lvl1pPr>
          </a:lstStyle>
          <a:p>
            <a:r>
              <a:rPr lang="en-US" dirty="0"/>
              <a:t>Title</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524000"/>
            <a:ext cx="8229600" cy="3840163"/>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477000" y="6440951"/>
            <a:ext cx="990600" cy="264649"/>
          </a:xfrm>
          <a:prstGeom prst="rect">
            <a:avLst/>
          </a:prstGeom>
        </p:spPr>
        <p:txBody>
          <a:bodyPr vert="horz" lIns="91440" tIns="45720" rIns="91440" bIns="45720" rtlCol="0" anchor="ctr"/>
          <a:lstStyle>
            <a:lvl1pPr algn="l">
              <a:defRPr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stStyle>
          <a:p>
            <a:fld id="{62E98360-CBBD-49C6-A68E-E905AEAF108B}" type="datetime1">
              <a:rPr lang="en-US" smtClean="0"/>
              <a:t>7/29/2019</a:t>
            </a:fld>
            <a:endParaRPr lang="en-US" dirty="0"/>
          </a:p>
        </p:txBody>
      </p:sp>
      <p:sp>
        <p:nvSpPr>
          <p:cNvPr id="5" name="Footer Placeholder 4"/>
          <p:cNvSpPr>
            <a:spLocks noGrp="1"/>
          </p:cNvSpPr>
          <p:nvPr>
            <p:ph type="ftr" sz="quarter" idx="3"/>
          </p:nvPr>
        </p:nvSpPr>
        <p:spPr>
          <a:xfrm>
            <a:off x="1828800" y="6440951"/>
            <a:ext cx="2057400" cy="264649"/>
          </a:xfrm>
          <a:prstGeom prst="rect">
            <a:avLst/>
          </a:prstGeom>
        </p:spPr>
        <p:txBody>
          <a:bodyPr vert="horz" lIns="91440" tIns="45720" rIns="91440" bIns="45720" rtlCol="0" anchor="ctr"/>
          <a:lstStyle>
            <a:lvl1pPr algn="ctr">
              <a:defRPr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stStyle>
          <a:p>
            <a:endParaRPr lang="en-US" dirty="0"/>
          </a:p>
        </p:txBody>
      </p:sp>
      <p:sp>
        <p:nvSpPr>
          <p:cNvPr id="6" name="Slide Number Placeholder 5"/>
          <p:cNvSpPr>
            <a:spLocks noGrp="1"/>
          </p:cNvSpPr>
          <p:nvPr>
            <p:ph type="sldNum" sz="quarter" idx="4"/>
          </p:nvPr>
        </p:nvSpPr>
        <p:spPr>
          <a:xfrm>
            <a:off x="7543800" y="6440951"/>
            <a:ext cx="1143000" cy="264649"/>
          </a:xfrm>
          <a:prstGeom prst="rect">
            <a:avLst/>
          </a:prstGeom>
        </p:spPr>
        <p:txBody>
          <a:bodyPr vert="horz" lIns="91440" tIns="45720" rIns="91440" bIns="45720" rtlCol="0" anchor="ctr"/>
          <a:lstStyle>
            <a:lvl1pPr algn="r">
              <a:defRPr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stStyle>
          <a:p>
            <a:fld id="{B6F15528-21DE-4FAA-801E-634DDDAF4B2B}" type="slidenum">
              <a:rPr lang="en-US" smtClean="0"/>
              <a:pPr/>
              <a:t>‹#›</a:t>
            </a:fld>
            <a:endParaRPr lang="en-US" dirty="0"/>
          </a:p>
        </p:txBody>
      </p:sp>
      <p:cxnSp>
        <p:nvCxnSpPr>
          <p:cNvPr id="7" name="Straight Connector 6"/>
          <p:cNvCxnSpPr/>
          <p:nvPr/>
        </p:nvCxnSpPr>
        <p:spPr>
          <a:xfrm flipV="1">
            <a:off x="457200" y="6403915"/>
            <a:ext cx="8305800" cy="121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D:\jon\group-website\CU-web-red-logoonly-sm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418" y="6141720"/>
            <a:ext cx="640080" cy="6400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p:titleStyle>
    <p:body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1.p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7.png"/><Relationship Id="rId4" Type="http://schemas.openxmlformats.org/officeDocument/2006/relationships/hyperlink" Target="https://github.com/julianneq/Lake_Problem_DPS/blob/master/FigureGeneration/makeFigure1.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lianneq/Lake_Problem_DPS/blob/master/FigureGeneration/makeFigure1.py"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gif"/><Relationship Id="rId5" Type="http://schemas.openxmlformats.org/officeDocument/2006/relationships/image" Target="../media/image20.jpe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github.com/julianneq/Lake_Problem_DPS/blob/master/FigureGeneration/makeFigure2.py"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1364815216302250" TargetMode="External"/><Relationship Id="rId2" Type="http://schemas.openxmlformats.org/officeDocument/2006/relationships/hyperlink" Target="https://github.com/julianneq/Lake_Problem_DPS" TargetMode="External"/><Relationship Id="rId1" Type="http://schemas.openxmlformats.org/officeDocument/2006/relationships/slideLayout" Target="../slideLayouts/slideLayout2.xml"/><Relationship Id="rId4" Type="http://schemas.openxmlformats.org/officeDocument/2006/relationships/hyperlink" Target="https://github.com/Project-Platypus/Rhodium/tree/master/examples/Bas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example.p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ntonia-had/Rhodium-LakeProblem-MORDM-workflow/blob/master/dps_example.p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Project-Platypus/J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mp"/><Relationship Id="rId1" Type="http://schemas.openxmlformats.org/officeDocument/2006/relationships/slideLayout" Target="../slideLayouts/slideLayout2.xml"/><Relationship Id="rId4" Type="http://schemas.openxmlformats.org/officeDocument/2006/relationships/image" Target="../media/image28.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tmp"/></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matthewjwoodruff/pareto.py"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61/(ASCE)WR.1943-5452.0000509"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10.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10.png"/></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ithub.com/Project-Platypus/Rhodium"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038350"/>
            <a:ext cx="7772400" cy="1619250"/>
          </a:xfrm>
        </p:spPr>
        <p:txBody>
          <a:bodyPr>
            <a:normAutofit/>
          </a:bodyPr>
          <a:lstStyle/>
          <a:p>
            <a:pPr algn="l"/>
            <a:r>
              <a:rPr lang="en-US" sz="3200" b="1" dirty="0"/>
              <a:t>MORDM using </a:t>
            </a:r>
            <a:r>
              <a:rPr lang="en-US" sz="3200" b="1" dirty="0" smtClean="0"/>
              <a:t>Rhodium</a:t>
            </a:r>
            <a:r>
              <a:rPr lang="en-US" sz="3200" dirty="0" smtClean="0"/>
              <a:t/>
            </a:r>
            <a:br>
              <a:rPr lang="en-US" sz="3200" dirty="0" smtClean="0"/>
            </a:br>
            <a:r>
              <a:rPr lang="en-US" sz="3200" dirty="0"/>
              <a:t>T</a:t>
            </a:r>
            <a:r>
              <a:rPr lang="en-US" sz="3200" dirty="0" smtClean="0"/>
              <a:t>he </a:t>
            </a:r>
            <a:r>
              <a:rPr lang="en-US" sz="3200" dirty="0"/>
              <a:t>lake problem workflow</a:t>
            </a:r>
            <a:endParaRPr lang="en-US" sz="3200" dirty="0"/>
          </a:p>
        </p:txBody>
      </p:sp>
      <p:sp>
        <p:nvSpPr>
          <p:cNvPr id="3" name="Subtitle 2"/>
          <p:cNvSpPr>
            <a:spLocks noGrp="1"/>
          </p:cNvSpPr>
          <p:nvPr>
            <p:ph type="subTitle" idx="1"/>
          </p:nvPr>
        </p:nvSpPr>
        <p:spPr>
          <a:xfrm>
            <a:off x="609600" y="3962400"/>
            <a:ext cx="3310070" cy="1524000"/>
          </a:xfrm>
        </p:spPr>
        <p:txBody>
          <a:bodyPr>
            <a:normAutofit/>
          </a:bodyPr>
          <a:lstStyle/>
          <a:p>
            <a:pPr algn="l"/>
            <a:r>
              <a:rPr lang="en-US" sz="2400" dirty="0" smtClean="0">
                <a:solidFill>
                  <a:schemeClr val="tx1">
                    <a:lumMod val="95000"/>
                    <a:lumOff val="5000"/>
                  </a:schemeClr>
                </a:solidFill>
              </a:rPr>
              <a:t>Antonia Hadjimichael</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Reed Group Meeting</a:t>
            </a:r>
            <a:endParaRPr lang="en-US" sz="2400" dirty="0">
              <a:solidFill>
                <a:schemeClr val="tx1">
                  <a:lumMod val="95000"/>
                  <a:lumOff val="5000"/>
                </a:schemeClr>
              </a:solidFill>
            </a:endParaRPr>
          </a:p>
          <a:p>
            <a:pPr algn="l"/>
            <a:r>
              <a:rPr lang="en-US" sz="2400" dirty="0" smtClean="0">
                <a:solidFill>
                  <a:schemeClr val="tx1">
                    <a:lumMod val="95000"/>
                    <a:lumOff val="5000"/>
                  </a:schemeClr>
                </a:solidFill>
              </a:rPr>
              <a:t>July </a:t>
            </a:r>
            <a:r>
              <a:rPr lang="en-US" sz="2400" dirty="0" smtClean="0">
                <a:solidFill>
                  <a:schemeClr val="tx1">
                    <a:lumMod val="95000"/>
                    <a:lumOff val="5000"/>
                  </a:schemeClr>
                </a:solidFill>
              </a:rPr>
              <a:t>31, </a:t>
            </a:r>
            <a:r>
              <a:rPr lang="en-US" sz="2400" dirty="0" smtClean="0">
                <a:solidFill>
                  <a:schemeClr val="tx1">
                    <a:lumMod val="95000"/>
                    <a:lumOff val="5000"/>
                  </a:schemeClr>
                </a:solidFill>
              </a:rPr>
              <a:t>2019</a:t>
            </a:r>
            <a:endParaRPr lang="en-US" sz="2400" dirty="0">
              <a:solidFill>
                <a:schemeClr val="tx1">
                  <a:lumMod val="95000"/>
                  <a:lumOff val="5000"/>
                </a:schemeClr>
              </a:solidFill>
            </a:endParaRPr>
          </a:p>
        </p:txBody>
      </p:sp>
      <p:cxnSp>
        <p:nvCxnSpPr>
          <p:cNvPr id="5" name="Straight Connector 4"/>
          <p:cNvCxnSpPr/>
          <p:nvPr/>
        </p:nvCxnSpPr>
        <p:spPr>
          <a:xfrm>
            <a:off x="685800" y="3442853"/>
            <a:ext cx="7848600"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10</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mc:AlternateContent xmlns:mc="http://schemas.openxmlformats.org/markup-compatibility/2006">
        <mc:Choice xmlns:a14="http://schemas.microsoft.com/office/drawing/2010/main" Requires="a14">
          <p:sp>
            <p:nvSpPr>
              <p:cNvPr id="67" name="TextBox 66"/>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b="0" i="1" smtClean="0">
                            <a:latin typeface="Cambria Math" panose="02040503050406030204" pitchFamily="18" charset="0"/>
                          </a:rPr>
                        </m:ctrlPr>
                      </m:fPr>
                      <m:num>
                        <m:sSubSup>
                          <m:sSubSupPr>
                            <m:ctrlPr>
                              <a:rPr lang="en-US" sz="2800" i="1" smtClean="0">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b="0" i="1" smtClean="0">
                                <a:latin typeface="Cambria Math" panose="02040503050406030204" pitchFamily="18" charset="0"/>
                              </a:rPr>
                              <m:t>𝑞</m:t>
                            </m:r>
                          </m:sup>
                        </m:sSubSup>
                      </m:num>
                      <m:den>
                        <m:r>
                          <a:rPr lang="en-US" sz="2800" b="0" i="1" smtClean="0">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p:sp>
            <p:nvSpPr>
              <p:cNvPr id="67" name="TextBox 66"/>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33400" y="1143000"/>
                <a:ext cx="7848600" cy="707886"/>
              </a:xfrm>
              <a:prstGeom prst="rect">
                <a:avLst/>
              </a:prstGeom>
              <a:noFill/>
            </p:spPr>
            <p:txBody>
              <a:bodyPr wrap="square" rtlCol="0">
                <a:spAutoFit/>
              </a:bodyPr>
              <a:lstStyle/>
              <a:p>
                <a:r>
                  <a:rPr lang="en-US" sz="2000" dirty="0" smtClean="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 Mass of P in the lake</a:t>
                </a:r>
              </a:p>
              <a:p>
                <a:r>
                  <a:rPr lang="en-US" sz="2000" dirty="0" smtClean="0"/>
                  <a:t>Then the flux of P,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𝑋</m:t>
                        </m:r>
                      </m:e>
                      <m:sub>
                        <m:r>
                          <a:rPr lang="en-US" sz="2000" i="1">
                            <a:latin typeface="Cambria Math"/>
                          </a:rPr>
                          <m:t>𝑡</m:t>
                        </m:r>
                      </m:sub>
                    </m:sSub>
                  </m:oMath>
                </a14:m>
                <a:r>
                  <a:rPr lang="en-US" sz="2000" dirty="0" smtClean="0"/>
                  <a:t> can be modeled by the following equation:</a:t>
                </a:r>
                <a:endParaRPr lang="en-US" sz="2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533400" y="1143000"/>
                <a:ext cx="7848600" cy="707886"/>
              </a:xfrm>
              <a:prstGeom prst="rect">
                <a:avLst/>
              </a:prstGeom>
              <a:blipFill rotWithShape="1">
                <a:blip r:embed="rId4"/>
                <a:stretch>
                  <a:fillRect l="-855" t="-4310" b="-13793"/>
                </a:stretch>
              </a:blipFill>
            </p:spPr>
            <p:txBody>
              <a:bodyPr/>
              <a:lstStyle/>
              <a:p>
                <a:r>
                  <a:rPr lang="en-US">
                    <a:noFill/>
                  </a:rPr>
                  <a:t> </a:t>
                </a:r>
              </a:p>
            </p:txBody>
          </p:sp>
        </mc:Fallback>
      </mc:AlternateContent>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endParaRPr lang="en-US" dirty="0"/>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Tree>
    <p:extLst>
      <p:ext uri="{BB962C8B-B14F-4D97-AF65-F5344CB8AC3E}">
        <p14:creationId xmlns:p14="http://schemas.microsoft.com/office/powerpoint/2010/main" val="18677397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 name="TextBox 37"/>
              <p:cNvSpPr txBox="1"/>
              <p:nvPr/>
            </p:nvSpPr>
            <p:spPr>
              <a:xfrm>
                <a:off x="609600" y="1912588"/>
                <a:ext cx="5354094"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oMath>
                </a14:m>
                <a:r>
                  <a:rPr lang="en-US" sz="2800" dirty="0" smtClean="0"/>
                  <a:t> </a:t>
                </a:r>
                <a:endParaRPr lang="en-US" sz="2800" dirty="0"/>
              </a:p>
            </p:txBody>
          </p:sp>
        </mc:Choice>
        <mc:Fallback>
          <p:sp>
            <p:nvSpPr>
              <p:cNvPr id="38" name="TextBox 37"/>
              <p:cNvSpPr txBox="1">
                <a:spLocks noRot="1" noChangeAspect="1" noMove="1" noResize="1" noEditPoints="1" noAdjustHandles="1" noChangeArrowheads="1" noChangeShapeType="1" noTextEdit="1"/>
              </p:cNvSpPr>
              <p:nvPr/>
            </p:nvSpPr>
            <p:spPr>
              <a:xfrm>
                <a:off x="609600" y="1912588"/>
                <a:ext cx="5354094" cy="910699"/>
              </a:xfrm>
              <a:prstGeom prst="rect">
                <a:avLst/>
              </a:prstGeom>
              <a:blipFill>
                <a:blip r:embed="rId3"/>
                <a:stretch>
                  <a:fillRect/>
                </a:stretch>
              </a:blipFill>
            </p:spPr>
            <p:txBody>
              <a:bodyPr/>
              <a:lstStyle/>
              <a:p>
                <a:r>
                  <a:rPr lang="en-US">
                    <a:noFill/>
                  </a:rPr>
                  <a:t> </a:t>
                </a:r>
              </a:p>
            </p:txBody>
          </p:sp>
        </mc:Fallback>
      </mc:AlternateContent>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11</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4" name="TextBox 3"/>
          <p:cNvSpPr txBox="1"/>
          <p:nvPr/>
        </p:nvSpPr>
        <p:spPr>
          <a:xfrm>
            <a:off x="5715000" y="1083088"/>
            <a:ext cx="838200" cy="369332"/>
          </a:xfrm>
          <a:prstGeom prst="rect">
            <a:avLst/>
          </a:prstGeom>
          <a:noFill/>
        </p:spPr>
        <p:txBody>
          <a:bodyPr wrap="square" rtlCol="0">
            <a:spAutoFit/>
          </a:bodyPr>
          <a:lstStyle/>
          <a:p>
            <a:r>
              <a:rPr lang="en-US" dirty="0" smtClean="0"/>
              <a:t>P Sinks</a:t>
            </a:r>
            <a:endParaRPr lang="en-US" dirty="0"/>
          </a:p>
        </p:txBody>
      </p:sp>
      <p:sp>
        <p:nvSpPr>
          <p:cNvPr id="10" name="Rectangle 9"/>
          <p:cNvSpPr/>
          <p:nvPr/>
        </p:nvSpPr>
        <p:spPr>
          <a:xfrm>
            <a:off x="5183742" y="2137435"/>
            <a:ext cx="6074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563671" y="1389964"/>
            <a:ext cx="522762" cy="67391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descr="E:\Julie\LakeProblem\DPS\OldObjs\SOW6\PptFigures\Inputs+Sin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3"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4" name="Straight Connector 2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528636" y="228600"/>
            <a:ext cx="8462963" cy="9604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mtClean="0"/>
              <a:t>Model of lake dynamics</a:t>
            </a:r>
            <a:endParaRPr lang="en-US" dirty="0"/>
          </a:p>
        </p:txBody>
      </p:sp>
      <p:sp>
        <p:nvSpPr>
          <p:cNvPr id="25" name="Rectangle 24"/>
          <p:cNvSpPr/>
          <p:nvPr/>
        </p:nvSpPr>
        <p:spPr>
          <a:xfrm>
            <a:off x="3703084" y="2137435"/>
            <a:ext cx="451958"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28" idx="2"/>
          </p:cNvCxnSpPr>
          <p:nvPr/>
        </p:nvCxnSpPr>
        <p:spPr>
          <a:xfrm>
            <a:off x="3924300" y="1713131"/>
            <a:ext cx="4763"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4200" y="1066800"/>
            <a:ext cx="1600200" cy="646331"/>
          </a:xfrm>
          <a:prstGeom prst="rect">
            <a:avLst/>
          </a:prstGeom>
          <a:noFill/>
        </p:spPr>
        <p:txBody>
          <a:bodyPr wrap="square" rtlCol="0">
            <a:spAutoFit/>
          </a:bodyPr>
          <a:lstStyle/>
          <a:p>
            <a:pPr algn="ctr"/>
            <a:r>
              <a:rPr lang="en-US" dirty="0" smtClean="0"/>
              <a:t>Anthropogenic P Inputs</a:t>
            </a:r>
            <a:endParaRPr lang="en-US" dirty="0"/>
          </a:p>
        </p:txBody>
      </p:sp>
      <p:sp>
        <p:nvSpPr>
          <p:cNvPr id="29" name="TextBox 28"/>
          <p:cNvSpPr txBox="1"/>
          <p:nvPr/>
        </p:nvSpPr>
        <p:spPr>
          <a:xfrm>
            <a:off x="4572000" y="1066799"/>
            <a:ext cx="1030842" cy="646331"/>
          </a:xfrm>
          <a:prstGeom prst="rect">
            <a:avLst/>
          </a:prstGeom>
          <a:noFill/>
        </p:spPr>
        <p:txBody>
          <a:bodyPr wrap="square" rtlCol="0">
            <a:spAutoFit/>
          </a:bodyPr>
          <a:lstStyle/>
          <a:p>
            <a:pPr algn="ctr"/>
            <a:r>
              <a:rPr lang="en-US" dirty="0" smtClean="0"/>
              <a:t>Natural P Inputs</a:t>
            </a:r>
            <a:endParaRPr lang="en-US" dirty="0"/>
          </a:p>
        </p:txBody>
      </p:sp>
      <p:cxnSp>
        <p:nvCxnSpPr>
          <p:cNvPr id="30" name="Straight Arrow Connector 29"/>
          <p:cNvCxnSpPr/>
          <p:nvPr/>
        </p:nvCxnSpPr>
        <p:spPr>
          <a:xfrm flipH="1">
            <a:off x="4800600" y="1715774"/>
            <a:ext cx="151329" cy="348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6400800" y="2057400"/>
                <a:ext cx="231685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a:rPr>
                            <m:t>𝑌</m:t>
                          </m:r>
                        </m:e>
                        <m:sub>
                          <m:r>
                            <a:rPr lang="en-US" sz="2800" b="0" i="1" smtClean="0">
                              <a:latin typeface="Cambria Math"/>
                            </a:rPr>
                            <m:t>𝑡</m:t>
                          </m:r>
                        </m:sub>
                      </m:sSub>
                      <m:r>
                        <a:rPr lang="en-US" sz="2800" b="0" i="1" smtClean="0">
                          <a:latin typeface="Cambria Math"/>
                        </a:rPr>
                        <m:t>~</m:t>
                      </m:r>
                      <m:r>
                        <a:rPr lang="en-US" sz="2800" b="0" i="1" smtClean="0">
                          <a:latin typeface="Cambria Math"/>
                        </a:rPr>
                        <m:t>𝐿𝑁</m:t>
                      </m:r>
                      <m:r>
                        <a:rPr lang="en-US" sz="2800" b="0" i="1" smtClean="0">
                          <a:latin typeface="Cambria Math"/>
                        </a:rPr>
                        <m:t>(</m:t>
                      </m:r>
                      <m:r>
                        <a:rPr lang="en-US" sz="2800" b="0" i="1" smtClean="0">
                          <a:latin typeface="Cambria Math"/>
                          <a:ea typeface="Cambria Math"/>
                        </a:rPr>
                        <m:t>𝜇</m:t>
                      </m:r>
                      <m:r>
                        <a:rPr lang="en-US" sz="2800" b="0" i="1" smtClean="0">
                          <a:latin typeface="Cambria Math"/>
                          <a:ea typeface="Cambria Math"/>
                        </a:rPr>
                        <m:t>,</m:t>
                      </m:r>
                      <m:sSup>
                        <m:sSupPr>
                          <m:ctrlPr>
                            <a:rPr lang="en-US" sz="2800" b="0" i="1" smtClean="0">
                              <a:latin typeface="Cambria Math" panose="02040503050406030204" pitchFamily="18" charset="0"/>
                              <a:ea typeface="Cambria Math"/>
                            </a:rPr>
                          </m:ctrlPr>
                        </m:sSupPr>
                        <m:e>
                          <m:r>
                            <a:rPr lang="en-US" sz="2800" b="0" i="1" smtClean="0">
                              <a:latin typeface="Cambria Math"/>
                              <a:ea typeface="Cambria Math"/>
                            </a:rPr>
                            <m:t>𝜎</m:t>
                          </m:r>
                        </m:e>
                        <m:sup>
                          <m:r>
                            <a:rPr lang="en-US" sz="2800" b="0" i="1" smtClean="0">
                              <a:latin typeface="Cambria Math"/>
                              <a:ea typeface="Cambria Math"/>
                            </a:rPr>
                            <m:t>2</m:t>
                          </m:r>
                        </m:sup>
                      </m:sSup>
                      <m:r>
                        <a:rPr lang="en-US" sz="2800" b="0" i="1" smtClean="0">
                          <a:latin typeface="Cambria Math"/>
                          <a:ea typeface="Cambria Math"/>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6400800" y="2057400"/>
                <a:ext cx="2316853" cy="523220"/>
              </a:xfrm>
              <a:prstGeom prst="rect">
                <a:avLst/>
              </a:prstGeom>
              <a:blipFill rotWithShape="1">
                <a:blip r:embed="rId5"/>
                <a:stretch>
                  <a:fillRect/>
                </a:stretch>
              </a:blipFill>
            </p:spPr>
            <p:txBody>
              <a:bodyPr/>
              <a:lstStyle/>
              <a:p>
                <a:r>
                  <a:rPr lang="en-US">
                    <a:noFill/>
                  </a:rPr>
                  <a:t> </a:t>
                </a:r>
              </a:p>
            </p:txBody>
          </p:sp>
        </mc:Fallback>
      </mc:AlternateContent>
      <p:sp>
        <p:nvSpPr>
          <p:cNvPr id="32" name="Rectangle 31"/>
          <p:cNvSpPr/>
          <p:nvPr/>
        </p:nvSpPr>
        <p:spPr>
          <a:xfrm>
            <a:off x="2537624" y="1911489"/>
            <a:ext cx="913426" cy="9079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982058" y="1075208"/>
            <a:ext cx="1200150" cy="369332"/>
          </a:xfrm>
          <a:prstGeom prst="rect">
            <a:avLst/>
          </a:prstGeom>
          <a:noFill/>
        </p:spPr>
        <p:txBody>
          <a:bodyPr wrap="square" rtlCol="0">
            <a:spAutoFit/>
          </a:bodyPr>
          <a:lstStyle/>
          <a:p>
            <a:r>
              <a:rPr lang="en-US" dirty="0" smtClean="0"/>
              <a:t>Recycled P</a:t>
            </a:r>
            <a:endParaRPr lang="en-US" dirty="0"/>
          </a:p>
        </p:txBody>
      </p:sp>
      <p:cxnSp>
        <p:nvCxnSpPr>
          <p:cNvPr id="34" name="Straight Arrow Connector 33"/>
          <p:cNvCxnSpPr>
            <a:stCxn id="33" idx="2"/>
            <a:endCxn id="32" idx="0"/>
          </p:cNvCxnSpPr>
          <p:nvPr/>
        </p:nvCxnSpPr>
        <p:spPr>
          <a:xfrm>
            <a:off x="2582133" y="1444540"/>
            <a:ext cx="412204" cy="466949"/>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565" y="1078959"/>
            <a:ext cx="1198068" cy="369332"/>
          </a:xfrm>
          <a:prstGeom prst="rect">
            <a:avLst/>
          </a:prstGeom>
          <a:noFill/>
        </p:spPr>
        <p:txBody>
          <a:bodyPr wrap="square" rtlCol="0">
            <a:spAutoFit/>
          </a:bodyPr>
          <a:lstStyle/>
          <a:p>
            <a:r>
              <a:rPr lang="en-US" dirty="0" smtClean="0"/>
              <a:t>Fluxes of P</a:t>
            </a:r>
            <a:endParaRPr lang="en-US" dirty="0"/>
          </a:p>
        </p:txBody>
      </p:sp>
      <p:sp>
        <p:nvSpPr>
          <p:cNvPr id="36" name="Rectangle 35"/>
          <p:cNvSpPr/>
          <p:nvPr/>
        </p:nvSpPr>
        <p:spPr>
          <a:xfrm>
            <a:off x="685800" y="2061726"/>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411599" y="145242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419600" y="2140078"/>
            <a:ext cx="456129" cy="526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4466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636" y="228600"/>
            <a:ext cx="8462963" cy="960438"/>
          </a:xfrm>
        </p:spPr>
        <p:txBody>
          <a:bodyPr>
            <a:normAutofit/>
          </a:bodyPr>
          <a:lstStyle/>
          <a:p>
            <a:pPr algn="l"/>
            <a:r>
              <a:rPr lang="en-US" dirty="0"/>
              <a:t>Model of lake </a:t>
            </a:r>
            <a:r>
              <a:rPr lang="en-US" dirty="0" smtClean="0"/>
              <a:t>dynamics</a:t>
            </a:r>
            <a:endParaRPr lang="en-US" dirty="0"/>
          </a:p>
        </p:txBody>
      </p:sp>
      <p:sp>
        <p:nvSpPr>
          <p:cNvPr id="2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1661D4A-CA72-AE40-99D8-B1E859808CD2}" type="slidenum">
              <a:rPr lang="en-US" smtClean="0"/>
              <a:pPr/>
              <a:t>12</a:t>
            </a:fld>
            <a:endParaRPr lang="en-US"/>
          </a:p>
        </p:txBody>
      </p:sp>
      <p:sp>
        <p:nvSpPr>
          <p:cNvPr id="1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56" name="TextBox 55"/>
          <p:cNvSpPr txBox="1"/>
          <p:nvPr/>
        </p:nvSpPr>
        <p:spPr>
          <a:xfrm>
            <a:off x="1525093" y="1078468"/>
            <a:ext cx="1198068" cy="369332"/>
          </a:xfrm>
          <a:prstGeom prst="rect">
            <a:avLst/>
          </a:prstGeom>
          <a:noFill/>
        </p:spPr>
        <p:txBody>
          <a:bodyPr wrap="square" rtlCol="0">
            <a:spAutoFit/>
          </a:bodyPr>
          <a:lstStyle/>
          <a:p>
            <a:r>
              <a:rPr lang="en-US" dirty="0" smtClean="0"/>
              <a:t>Fluxes of P</a:t>
            </a:r>
            <a:endParaRPr lang="en-US" dirty="0"/>
          </a:p>
        </p:txBody>
      </p:sp>
      <p:sp>
        <p:nvSpPr>
          <p:cNvPr id="65" name="Rectangle 64"/>
          <p:cNvSpPr/>
          <p:nvPr/>
        </p:nvSpPr>
        <p:spPr>
          <a:xfrm>
            <a:off x="1398328" y="2061235"/>
            <a:ext cx="1502515" cy="6052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2124127" y="1451929"/>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7" name="TextBox 66"/>
              <p:cNvSpPr txBox="1"/>
              <p:nvPr/>
            </p:nvSpPr>
            <p:spPr>
              <a:xfrm>
                <a:off x="1351430" y="1905000"/>
                <a:ext cx="6020110"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p:sp>
            <p:nvSpPr>
              <p:cNvPr id="67" name="TextBox 66"/>
              <p:cNvSpPr txBox="1">
                <a:spLocks noRot="1" noChangeAspect="1" noMove="1" noResize="1" noEditPoints="1" noAdjustHandles="1" noChangeArrowheads="1" noChangeShapeType="1" noTextEdit="1"/>
              </p:cNvSpPr>
              <p:nvPr/>
            </p:nvSpPr>
            <p:spPr>
              <a:xfrm>
                <a:off x="1351430" y="1905000"/>
                <a:ext cx="6020110" cy="910699"/>
              </a:xfrm>
              <a:prstGeom prst="rect">
                <a:avLst/>
              </a:prstGeom>
              <a:blipFill>
                <a:blip r:embed="rId3"/>
                <a:stretch>
                  <a:fillRect/>
                </a:stretch>
              </a:blipFill>
            </p:spPr>
            <p:txBody>
              <a:bodyPr/>
              <a:lstStyle/>
              <a:p>
                <a:r>
                  <a:rPr lang="en-US">
                    <a:noFill/>
                  </a:rPr>
                  <a:t> </a:t>
                </a:r>
              </a:p>
            </p:txBody>
          </p:sp>
        </mc:Fallback>
      </mc:AlternateContent>
      <p:sp>
        <p:nvSpPr>
          <p:cNvPr id="4" name="TextBox 3"/>
          <p:cNvSpPr txBox="1"/>
          <p:nvPr/>
        </p:nvSpPr>
        <p:spPr>
          <a:xfrm>
            <a:off x="5715000" y="1066799"/>
            <a:ext cx="990600" cy="369332"/>
          </a:xfrm>
          <a:prstGeom prst="rect">
            <a:avLst/>
          </a:prstGeom>
          <a:noFill/>
        </p:spPr>
        <p:txBody>
          <a:bodyPr wrap="square" rtlCol="0">
            <a:spAutoFit/>
          </a:bodyPr>
          <a:lstStyle/>
          <a:p>
            <a:r>
              <a:rPr lang="en-US" dirty="0" smtClean="0"/>
              <a:t>Outputs</a:t>
            </a:r>
            <a:endParaRPr lang="en-US" dirty="0"/>
          </a:p>
        </p:txBody>
      </p:sp>
      <p:cxnSp>
        <p:nvCxnSpPr>
          <p:cNvPr id="13" name="Straight Arrow Connector 12"/>
          <p:cNvCxnSpPr/>
          <p:nvPr/>
        </p:nvCxnSpPr>
        <p:spPr>
          <a:xfrm>
            <a:off x="6210300" y="1371600"/>
            <a:ext cx="0" cy="6251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915150" y="2061235"/>
            <a:ext cx="323850" cy="5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896100" y="2871725"/>
            <a:ext cx="1447800" cy="369332"/>
          </a:xfrm>
          <a:prstGeom prst="rect">
            <a:avLst/>
          </a:prstGeom>
          <a:noFill/>
        </p:spPr>
        <p:txBody>
          <a:bodyPr wrap="square" rtlCol="0">
            <a:spAutoFit/>
          </a:bodyPr>
          <a:lstStyle/>
          <a:p>
            <a:pPr algn="ctr"/>
            <a:r>
              <a:rPr lang="en-US" dirty="0" smtClean="0"/>
              <a:t>Equilibrium</a:t>
            </a:r>
            <a:endParaRPr lang="en-US" dirty="0"/>
          </a:p>
        </p:txBody>
      </p:sp>
      <p:cxnSp>
        <p:nvCxnSpPr>
          <p:cNvPr id="25" name="Straight Arrow Connector 24"/>
          <p:cNvCxnSpPr/>
          <p:nvPr/>
        </p:nvCxnSpPr>
        <p:spPr>
          <a:xfrm flipH="1" flipV="1">
            <a:off x="7157557" y="2616326"/>
            <a:ext cx="81443" cy="2792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46" name="Picture 2" descr="E:\Julie\LakeProblem\DPS\OldObjs\SOW6\PptFigures\Equilibr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671" y="2895600"/>
            <a:ext cx="4389129" cy="327538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3276600" y="1981200"/>
            <a:ext cx="22860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876800" y="1371600"/>
            <a:ext cx="0" cy="6093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457700" y="1066800"/>
            <a:ext cx="838200" cy="369332"/>
          </a:xfrm>
          <a:prstGeom prst="rect">
            <a:avLst/>
          </a:prstGeom>
          <a:noFill/>
        </p:spPr>
        <p:txBody>
          <a:bodyPr wrap="square" rtlCol="0">
            <a:spAutoFit/>
          </a:bodyPr>
          <a:lstStyle/>
          <a:p>
            <a:r>
              <a:rPr lang="en-US" dirty="0" smtClean="0"/>
              <a:t>Inputs</a:t>
            </a:r>
            <a:endParaRPr lang="en-US" dirty="0"/>
          </a:p>
        </p:txBody>
      </p:sp>
      <p:sp>
        <p:nvSpPr>
          <p:cNvPr id="34" name="Rectangle 33"/>
          <p:cNvSpPr/>
          <p:nvPr/>
        </p:nvSpPr>
        <p:spPr>
          <a:xfrm>
            <a:off x="5886450" y="19812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21" name="Straight Connector 2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16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13</a:t>
            </a:fld>
            <a:endParaRPr lang="en-US" dirty="0"/>
          </a:p>
        </p:txBody>
      </p:sp>
      <mc:AlternateContent xmlns:mc="http://schemas.openxmlformats.org/markup-compatibility/2006">
        <mc:Choice xmlns:a14="http://schemas.microsoft.com/office/drawing/2010/main" Requires="a14">
          <p:sp>
            <p:nvSpPr>
              <p:cNvPr id="30"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p:sp>
            <p:nvSpPr>
              <p:cNvPr id="30"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3"/>
                <a:stretch>
                  <a:fillRect/>
                </a:stretch>
              </a:blipFill>
            </p:spPr>
            <p:txBody>
              <a:bodyPr/>
              <a:lstStyle/>
              <a:p>
                <a:r>
                  <a:rPr lang="en-US">
                    <a:noFill/>
                  </a:rPr>
                  <a:t> </a:t>
                </a:r>
              </a:p>
            </p:txBody>
          </p:sp>
        </mc:Fallback>
      </mc:AlternateContent>
      <p:sp>
        <p:nvSpPr>
          <p:cNvPr id="27" name="Rectangle 26"/>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Tree>
    <p:extLst>
      <p:ext uri="{BB962C8B-B14F-4D97-AF65-F5344CB8AC3E}">
        <p14:creationId xmlns:p14="http://schemas.microsoft.com/office/powerpoint/2010/main" val="24805475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14</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17" name="Footer Placeholder 4"/>
          <p:cNvSpPr>
            <a:spLocks noGrp="1"/>
          </p:cNvSpPr>
          <p:nvPr>
            <p:ph type="ftr" sz="quarter" idx="4294967295"/>
          </p:nvPr>
        </p:nvSpPr>
        <p:spPr>
          <a:xfrm>
            <a:off x="1219200" y="6517151"/>
            <a:ext cx="3581400" cy="264649"/>
          </a:xfrm>
          <a:prstGeom prst="rect">
            <a:avLst/>
          </a:prstGeom>
        </p:spPr>
        <p:txBody>
          <a:bodyPr/>
          <a:lstStyle/>
          <a:p>
            <a:r>
              <a:rPr lang="en-US" dirty="0"/>
              <a:t>This figure can be replicated by running </a:t>
            </a:r>
            <a:r>
              <a:rPr lang="en-US" dirty="0">
                <a:hlinkClick r:id="rId3"/>
              </a:rPr>
              <a:t>this script</a:t>
            </a:r>
            <a:endParaRPr lang="en-US" dirty="0"/>
          </a:p>
          <a:p>
            <a:endParaRPr lang="en-US" dirty="0"/>
          </a:p>
        </p:txBody>
      </p:sp>
      <mc:AlternateContent xmlns:mc="http://schemas.openxmlformats.org/markup-compatibility/2006">
        <mc:Choice xmlns:a14="http://schemas.microsoft.com/office/drawing/2010/main" Requires="a14">
          <p:sp>
            <p:nvSpPr>
              <p:cNvPr id="16" name="Title 29"/>
              <p:cNvSpPr txBox="1">
                <a:spLocks/>
              </p:cNvSpPr>
              <p:nvPr/>
            </p:nvSpPr>
            <p:spPr>
              <a:xfrm>
                <a:off x="1553128" y="215370"/>
                <a:ext cx="6037742" cy="910699"/>
              </a:xfrm>
              <a:prstGeom prst="rect">
                <a:avLst/>
              </a:prstGeom>
              <a:noFill/>
            </p:spPr>
            <p:txBody>
              <a:bodyPr vert="horz" wrap="none" lIns="91440" tIns="45720" rIns="91440" bIns="45720" rtlCol="0" anchor="ctr">
                <a:sp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r>
                          <a:rPr lang="en-US" sz="2800" i="1" smtClean="0">
                            <a:latin typeface="Cambria Math"/>
                          </a:rPr>
                          <m:t>+1</m:t>
                        </m:r>
                      </m:sub>
                    </m:sSub>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𝑋</m:t>
                        </m:r>
                      </m:e>
                      <m:sub>
                        <m:r>
                          <a:rPr lang="en-US" sz="2800" i="1" smtClean="0">
                            <a:latin typeface="Cambria Math"/>
                          </a:rPr>
                          <m:t>𝑡</m:t>
                        </m:r>
                      </m:sub>
                    </m:sSub>
                    <m:r>
                      <a:rPr lang="en-US" sz="280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i="1" smtClean="0">
                        <a:latin typeface="Cambria Math"/>
                      </a:rPr>
                      <m:t>+</m:t>
                    </m:r>
                    <m:sSub>
                      <m:sSubPr>
                        <m:ctrlPr>
                          <a:rPr lang="en-US" sz="2800" i="1" smtClean="0">
                            <a:latin typeface="Cambria Math" panose="02040503050406030204" pitchFamily="18" charset="0"/>
                          </a:rPr>
                        </m:ctrlPr>
                      </m:sSubPr>
                      <m:e>
                        <m:r>
                          <a:rPr lang="en-US" sz="2800" i="1" smtClean="0">
                            <a:latin typeface="Cambria Math"/>
                          </a:rPr>
                          <m:t>𝑎</m:t>
                        </m:r>
                      </m:e>
                      <m:sub>
                        <m:r>
                          <a:rPr lang="en-US" sz="2800" i="1" smtClean="0">
                            <a:latin typeface="Cambria Math"/>
                          </a:rPr>
                          <m:t>𝑡</m:t>
                        </m:r>
                      </m:sub>
                    </m:sSub>
                    <m:r>
                      <a:rPr lang="en-US" sz="280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i="1" smtClean="0">
                        <a:latin typeface="Cambria Math"/>
                        <a:ea typeface="Cambria Math"/>
                      </a:rPr>
                      <m:t>−</m:t>
                    </m:r>
                    <m:sSub>
                      <m:sSubPr>
                        <m:ctrlPr>
                          <a:rPr lang="en-US" sz="2800" i="1" smtClean="0">
                            <a:latin typeface="Cambria Math" panose="02040503050406030204" pitchFamily="18" charset="0"/>
                            <a:ea typeface="Cambria Math"/>
                          </a:rPr>
                        </m:ctrlPr>
                      </m:sSubPr>
                      <m:e>
                        <m:r>
                          <a:rPr lang="en-US" sz="2800" i="1" smtClean="0">
                            <a:latin typeface="Cambria Math"/>
                            <a:ea typeface="Cambria Math"/>
                          </a:rPr>
                          <m:t>𝑏𝑋</m:t>
                        </m:r>
                      </m:e>
                      <m:sub>
                        <m:r>
                          <a:rPr lang="en-US" sz="2800" i="1" smtClean="0">
                            <a:latin typeface="Cambria Math"/>
                            <a:ea typeface="Cambria Math"/>
                          </a:rPr>
                          <m:t>𝑡</m:t>
                        </m:r>
                      </m:sub>
                    </m:sSub>
                    <m:r>
                      <a:rPr lang="en-US" sz="2800" i="1" smtClean="0">
                        <a:latin typeface="Cambria Math"/>
                        <a:ea typeface="Cambria Math"/>
                      </a:rPr>
                      <m:t>=0</m:t>
                    </m:r>
                  </m:oMath>
                </a14:m>
                <a:r>
                  <a:rPr lang="en-US" sz="2800" dirty="0" smtClean="0"/>
                  <a:t> </a:t>
                </a:r>
                <a:endParaRPr lang="en-US" sz="2800" dirty="0"/>
              </a:p>
            </p:txBody>
          </p:sp>
        </mc:Choice>
        <mc:Fallback>
          <p:sp>
            <p:nvSpPr>
              <p:cNvPr id="16" name="Title 29"/>
              <p:cNvSpPr txBox="1">
                <a:spLocks noRot="1" noChangeAspect="1" noMove="1" noResize="1" noEditPoints="1" noAdjustHandles="1" noChangeArrowheads="1" noChangeShapeType="1" noTextEdit="1"/>
              </p:cNvSpPr>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18" name="Rectangle 17"/>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8949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6477000" y="6440951"/>
            <a:ext cx="990600" cy="264649"/>
          </a:xfrm>
          <a:prstGeom prst="rect">
            <a:avLst/>
          </a:prstGeom>
        </p:spPr>
        <p:txBody>
          <a:bodyPr/>
          <a:lstStyle/>
          <a:p>
            <a:fld id="{8CCD89BF-9AF6-4FBB-B4F8-FE6C71A2DBF3}" type="datetime1">
              <a:rPr lang="en-US" smtClean="0"/>
              <a:t>7/29/2019</a:t>
            </a:fld>
            <a:endParaRPr lang="en-US" dirty="0"/>
          </a:p>
        </p:txBody>
      </p:sp>
      <p:sp>
        <p:nvSpPr>
          <p:cNvPr id="24" name="Footer Placeholder 4"/>
          <p:cNvSpPr>
            <a:spLocks noGrp="1"/>
          </p:cNvSpPr>
          <p:nvPr>
            <p:ph type="ftr" sz="quarter" idx="11"/>
          </p:nvPr>
        </p:nvSpPr>
        <p:spPr>
          <a:xfrm>
            <a:off x="1295400" y="6517151"/>
            <a:ext cx="3505200" cy="264649"/>
          </a:xfrm>
          <a:prstGeom prst="rect">
            <a:avLst/>
          </a:prstGeom>
        </p:spPr>
        <p:txBody>
          <a:bodyPr/>
          <a:lstStyle/>
          <a:p>
            <a:r>
              <a:rPr lang="en-US" dirty="0"/>
              <a:t>This figure can be replicated by running </a:t>
            </a:r>
            <a:r>
              <a:rPr lang="en-US" dirty="0">
                <a:hlinkClick r:id="rId4"/>
              </a:rPr>
              <a:t>this script</a:t>
            </a:r>
            <a:endParaRPr lang="en-US" dirty="0"/>
          </a:p>
          <a:p>
            <a:endParaRPr lang="en-US" dirty="0"/>
          </a:p>
        </p:txBody>
      </p:sp>
      <p:sp>
        <p:nvSpPr>
          <p:cNvPr id="6" name="Slide Number Placeholder 5"/>
          <p:cNvSpPr>
            <a:spLocks noGrp="1"/>
          </p:cNvSpPr>
          <p:nvPr>
            <p:ph type="sldNum" sz="quarter" idx="12"/>
          </p:nvPr>
        </p:nvSpPr>
        <p:spPr>
          <a:xfrm>
            <a:off x="7543800" y="6440951"/>
            <a:ext cx="1143000" cy="264649"/>
          </a:xfrm>
          <a:prstGeom prst="rect">
            <a:avLst/>
          </a:prstGeom>
        </p:spPr>
        <p:txBody>
          <a:bodyPr/>
          <a:lstStyle/>
          <a:p>
            <a:fld id="{B6F15528-21DE-4FAA-801E-634DDDAF4B2B}" type="slidenum">
              <a:rPr lang="en-US" smtClean="0"/>
              <a:pPr/>
              <a:t>15</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mc:AlternateContent xmlns:mc="http://schemas.openxmlformats.org/markup-compatibility/2006">
        <mc:Choice xmlns:a14="http://schemas.microsoft.com/office/drawing/2010/main" Requires="a14">
          <p:sp>
            <p:nvSpPr>
              <p:cNvPr id="21"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p:sp>
            <p:nvSpPr>
              <p:cNvPr id="21"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5"/>
                <a:stretch>
                  <a:fillRect/>
                </a:stretch>
              </a:blipFill>
            </p:spPr>
            <p:txBody>
              <a:bodyPr/>
              <a:lstStyle/>
              <a:p>
                <a:r>
                  <a:rPr lang="en-US">
                    <a:noFill/>
                  </a:rPr>
                  <a:t> </a:t>
                </a:r>
              </a:p>
            </p:txBody>
          </p:sp>
        </mc:Fallback>
      </mc:AlternateContent>
      <p:sp>
        <p:nvSpPr>
          <p:cNvPr id="26" name="Rectangle 25"/>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7930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E:\Julie\LakeProblem\DPS\OldObjs\SOW6\PptFigures\Full_Leg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2" y="941821"/>
            <a:ext cx="7315215" cy="545897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16</a:t>
            </a:fld>
            <a:endParaRPr lang="en-US" dirty="0"/>
          </a:p>
        </p:txBody>
      </p:sp>
      <p:cxnSp>
        <p:nvCxnSpPr>
          <p:cNvPr id="8" name="Straight Arrow Connector 7"/>
          <p:cNvCxnSpPr/>
          <p:nvPr/>
        </p:nvCxnSpPr>
        <p:spPr>
          <a:xfrm flipH="1">
            <a:off x="2057400" y="4724400"/>
            <a:ext cx="990600" cy="762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1828800" y="5510212"/>
            <a:ext cx="200025" cy="47625"/>
          </a:xfrm>
          <a:custGeom>
            <a:avLst/>
            <a:gdLst>
              <a:gd name="connsiteX0" fmla="*/ 0 w 200025"/>
              <a:gd name="connsiteY0" fmla="*/ 47625 h 47625"/>
              <a:gd name="connsiteX1" fmla="*/ 66675 w 200025"/>
              <a:gd name="connsiteY1" fmla="*/ 47625 h 47625"/>
              <a:gd name="connsiteX2" fmla="*/ 66675 w 200025"/>
              <a:gd name="connsiteY2" fmla="*/ 47625 h 47625"/>
              <a:gd name="connsiteX3" fmla="*/ 200025 w 200025"/>
              <a:gd name="connsiteY3" fmla="*/ 0 h 47625"/>
            </a:gdLst>
            <a:ahLst/>
            <a:cxnLst>
              <a:cxn ang="0">
                <a:pos x="connsiteX0" y="connsiteY0"/>
              </a:cxn>
              <a:cxn ang="0">
                <a:pos x="connsiteX1" y="connsiteY1"/>
              </a:cxn>
              <a:cxn ang="0">
                <a:pos x="connsiteX2" y="connsiteY2"/>
              </a:cxn>
              <a:cxn ang="0">
                <a:pos x="connsiteX3" y="connsiteY3"/>
              </a:cxn>
            </a:cxnLst>
            <a:rect l="l" t="t" r="r" b="b"/>
            <a:pathLst>
              <a:path w="200025" h="47625">
                <a:moveTo>
                  <a:pt x="0" y="47625"/>
                </a:moveTo>
                <a:lnTo>
                  <a:pt x="66675" y="47625"/>
                </a:lnTo>
                <a:lnTo>
                  <a:pt x="66675" y="47625"/>
                </a:lnTo>
                <a:lnTo>
                  <a:pt x="200025" y="0"/>
                </a:ln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162300" y="1971675"/>
            <a:ext cx="3371850" cy="2600325"/>
          </a:xfrm>
          <a:custGeom>
            <a:avLst/>
            <a:gdLst>
              <a:gd name="connsiteX0" fmla="*/ 0 w 3371850"/>
              <a:gd name="connsiteY0" fmla="*/ 2600325 h 2600325"/>
              <a:gd name="connsiteX1" fmla="*/ 1695450 w 3371850"/>
              <a:gd name="connsiteY1" fmla="*/ 904875 h 2600325"/>
              <a:gd name="connsiteX2" fmla="*/ 3371850 w 3371850"/>
              <a:gd name="connsiteY2" fmla="*/ 0 h 2600325"/>
            </a:gdLst>
            <a:ahLst/>
            <a:cxnLst>
              <a:cxn ang="0">
                <a:pos x="connsiteX0" y="connsiteY0"/>
              </a:cxn>
              <a:cxn ang="0">
                <a:pos x="connsiteX1" y="connsiteY1"/>
              </a:cxn>
              <a:cxn ang="0">
                <a:pos x="connsiteX2" y="connsiteY2"/>
              </a:cxn>
            </a:cxnLst>
            <a:rect l="l" t="t" r="r" b="b"/>
            <a:pathLst>
              <a:path w="3371850" h="2600325">
                <a:moveTo>
                  <a:pt x="0" y="2600325"/>
                </a:moveTo>
                <a:cubicBezTo>
                  <a:pt x="566737" y="1969293"/>
                  <a:pt x="1133475" y="1338262"/>
                  <a:pt x="1695450" y="904875"/>
                </a:cubicBezTo>
                <a:cubicBezTo>
                  <a:pt x="2257425" y="471487"/>
                  <a:pt x="2814637" y="235743"/>
                  <a:pt x="3371850" y="0"/>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6705600" y="1524000"/>
            <a:ext cx="457200" cy="381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95600" y="5257800"/>
            <a:ext cx="2286000" cy="646331"/>
          </a:xfrm>
          <a:prstGeom prst="rect">
            <a:avLst/>
          </a:prstGeom>
          <a:noFill/>
        </p:spPr>
        <p:txBody>
          <a:bodyPr wrap="square" rtlCol="0">
            <a:spAutoFit/>
          </a:bodyPr>
          <a:lstStyle/>
          <a:p>
            <a:r>
              <a:rPr lang="en-US" dirty="0" smtClean="0"/>
              <a:t>Healthy, Oligotrophic Equilibrium</a:t>
            </a:r>
            <a:endParaRPr lang="en-US" dirty="0"/>
          </a:p>
        </p:txBody>
      </p:sp>
      <p:cxnSp>
        <p:nvCxnSpPr>
          <p:cNvPr id="22" name="Straight Arrow Connector 21"/>
          <p:cNvCxnSpPr/>
          <p:nvPr/>
        </p:nvCxnSpPr>
        <p:spPr>
          <a:xfrm flipH="1">
            <a:off x="2209800" y="5580965"/>
            <a:ext cx="685800" cy="5783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2819400"/>
            <a:ext cx="1371600" cy="923330"/>
          </a:xfrm>
          <a:prstGeom prst="rect">
            <a:avLst/>
          </a:prstGeom>
          <a:noFill/>
        </p:spPr>
        <p:txBody>
          <a:bodyPr wrap="square" rtlCol="0">
            <a:spAutoFit/>
          </a:bodyPr>
          <a:lstStyle/>
          <a:p>
            <a:r>
              <a:rPr lang="en-US" dirty="0" smtClean="0"/>
              <a:t>Unhealthy, Eutrophic Equilibrium</a:t>
            </a:r>
            <a:endParaRPr lang="en-US" dirty="0"/>
          </a:p>
        </p:txBody>
      </p:sp>
      <p:cxnSp>
        <p:nvCxnSpPr>
          <p:cNvPr id="25" name="Straight Arrow Connector 24"/>
          <p:cNvCxnSpPr/>
          <p:nvPr/>
        </p:nvCxnSpPr>
        <p:spPr>
          <a:xfrm flipV="1">
            <a:off x="6734175" y="2209800"/>
            <a:ext cx="0" cy="6096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981200" y="2917892"/>
            <a:ext cx="4572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68" name="TextBox 7167"/>
          <p:cNvSpPr txBox="1"/>
          <p:nvPr/>
        </p:nvSpPr>
        <p:spPr>
          <a:xfrm>
            <a:off x="2438400" y="2625505"/>
            <a:ext cx="1866900" cy="584775"/>
          </a:xfrm>
          <a:prstGeom prst="rect">
            <a:avLst/>
          </a:prstGeom>
          <a:noFill/>
        </p:spPr>
        <p:txBody>
          <a:bodyPr wrap="square" rtlCol="0">
            <a:spAutoFit/>
          </a:bodyPr>
          <a:lstStyle/>
          <a:p>
            <a:r>
              <a:rPr lang="en-US" sz="1600" dirty="0" smtClean="0">
                <a:latin typeface="Myriad Pro Light" pitchFamily="34" charset="0"/>
              </a:rPr>
              <a:t>Direction of Attraction</a:t>
            </a:r>
            <a:endParaRPr lang="en-US" sz="1600" dirty="0">
              <a:latin typeface="Myriad Pro Light" pitchFamily="34" charset="0"/>
            </a:endParaRPr>
          </a:p>
        </p:txBody>
      </p:sp>
      <p:sp>
        <p:nvSpPr>
          <p:cNvPr id="24" name="Footer Placeholder 4"/>
          <p:cNvSpPr>
            <a:spLocks noGrp="1"/>
          </p:cNvSpPr>
          <p:nvPr>
            <p:ph type="ftr" sz="quarter" idx="4294967295"/>
          </p:nvPr>
        </p:nvSpPr>
        <p:spPr>
          <a:xfrm>
            <a:off x="838200" y="6440951"/>
            <a:ext cx="3962400" cy="264649"/>
          </a:xfrm>
          <a:prstGeom prst="rect">
            <a:avLst/>
          </a:prstGeom>
        </p:spPr>
        <p:txBody>
          <a:bodyPr/>
          <a:lstStyle/>
          <a:p>
            <a:r>
              <a:rPr lang="en-US" dirty="0" smtClean="0"/>
              <a:t>This figure can be replicated by running </a:t>
            </a:r>
            <a:r>
              <a:rPr lang="en-US" dirty="0" smtClean="0">
                <a:hlinkClick r:id="rId3"/>
              </a:rPr>
              <a:t>this script</a:t>
            </a:r>
            <a:endParaRPr lang="en-US" dirty="0"/>
          </a:p>
        </p:txBody>
      </p:sp>
      <p:cxnSp>
        <p:nvCxnSpPr>
          <p:cNvPr id="3" name="Straight Arrow Connector 2"/>
          <p:cNvCxnSpPr/>
          <p:nvPr/>
        </p:nvCxnSpPr>
        <p:spPr>
          <a:xfrm flipH="1">
            <a:off x="3276600" y="4800600"/>
            <a:ext cx="381000" cy="0"/>
          </a:xfrm>
          <a:prstGeom prst="straightConnector1">
            <a:avLst/>
          </a:prstGeom>
          <a:ln w="19050">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86175" y="4615934"/>
            <a:ext cx="1828800" cy="369332"/>
          </a:xfrm>
          <a:prstGeom prst="rect">
            <a:avLst/>
          </a:prstGeom>
          <a:noFill/>
        </p:spPr>
        <p:txBody>
          <a:bodyPr wrap="square" rtlCol="0">
            <a:spAutoFit/>
          </a:bodyPr>
          <a:lstStyle/>
          <a:p>
            <a:r>
              <a:rPr lang="en-US" dirty="0" smtClean="0"/>
              <a:t>Tipping Point</a:t>
            </a:r>
            <a:endParaRPr lang="en-US" dirty="0"/>
          </a:p>
        </p:txBody>
      </p:sp>
      <mc:AlternateContent xmlns:mc="http://schemas.openxmlformats.org/markup-compatibility/2006">
        <mc:Choice xmlns:a14="http://schemas.microsoft.com/office/drawing/2010/main" Requires="a14">
          <p:sp>
            <p:nvSpPr>
              <p:cNvPr id="26" name="Title 29"/>
              <p:cNvSpPr txBox="1">
                <a:spLocks noGrp="1"/>
              </p:cNvSpPr>
              <p:nvPr>
                <p:ph type="title"/>
              </p:nvPr>
            </p:nvSpPr>
            <p:spPr>
              <a:xfrm>
                <a:off x="1553128" y="215370"/>
                <a:ext cx="6037742" cy="910699"/>
              </a:xfrm>
              <a:prstGeom prst="rect">
                <a:avLst/>
              </a:prstGeom>
              <a:noFill/>
            </p:spPr>
            <p:txBody>
              <a:bodyPr wrap="none" rtlCol="0">
                <a:spAutoFit/>
              </a:bodyPr>
              <a:lstStyle/>
              <a:p>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r>
                          <a:rPr lang="en-US" sz="2800" b="0" i="1" smtClean="0">
                            <a:latin typeface="Cambria Math"/>
                          </a:rPr>
                          <m:t>+1</m:t>
                        </m:r>
                      </m:sub>
                    </m:sSub>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𝑋</m:t>
                        </m:r>
                      </m:e>
                      <m:sub>
                        <m:r>
                          <a:rPr lang="en-US" sz="2800" b="0" i="1" smtClean="0">
                            <a:latin typeface="Cambria Math"/>
                          </a:rPr>
                          <m:t>𝑡</m:t>
                        </m:r>
                      </m:sub>
                    </m:sSub>
                    <m:r>
                      <a:rPr lang="en-US" sz="2800" b="0" i="1" smtClean="0">
                        <a:latin typeface="Cambria Math"/>
                      </a:rPr>
                      <m:t>=</m:t>
                    </m:r>
                    <m:f>
                      <m:fPr>
                        <m:ctrlPr>
                          <a:rPr lang="en-US" sz="2800" i="1">
                            <a:latin typeface="Cambria Math" panose="02040503050406030204" pitchFamily="18" charset="0"/>
                          </a:rPr>
                        </m:ctrlPr>
                      </m:fPr>
                      <m:num>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num>
                      <m:den>
                        <m:r>
                          <a:rPr lang="en-US" sz="2800" i="1">
                            <a:latin typeface="Cambria Math"/>
                          </a:rPr>
                          <m:t>1+</m:t>
                        </m:r>
                        <m:sSubSup>
                          <m:sSubSupPr>
                            <m:ctrlPr>
                              <a:rPr lang="en-US" sz="2800" i="1">
                                <a:latin typeface="Cambria Math" panose="02040503050406030204" pitchFamily="18" charset="0"/>
                              </a:rPr>
                            </m:ctrlPr>
                          </m:sSubSupPr>
                          <m:e>
                            <m:r>
                              <a:rPr lang="en-US" sz="2800" i="1">
                                <a:latin typeface="Cambria Math"/>
                              </a:rPr>
                              <m:t>𝑋</m:t>
                            </m:r>
                          </m:e>
                          <m:sub>
                            <m:r>
                              <a:rPr lang="en-US" sz="2800" i="1">
                                <a:latin typeface="Cambria Math"/>
                              </a:rPr>
                              <m:t>𝑡</m:t>
                            </m:r>
                          </m:sub>
                          <m:sup>
                            <m:r>
                              <a:rPr lang="en-US" sz="2800" i="1">
                                <a:latin typeface="Cambria Math" panose="02040503050406030204" pitchFamily="18" charset="0"/>
                              </a:rPr>
                              <m:t>𝑞</m:t>
                            </m:r>
                          </m:sup>
                        </m:sSubSup>
                      </m:den>
                    </m:f>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𝑎</m:t>
                        </m:r>
                      </m:e>
                      <m:sub>
                        <m:r>
                          <a:rPr lang="en-US" sz="2800" b="0" i="1" smtClean="0">
                            <a:latin typeface="Cambria Math"/>
                          </a:rPr>
                          <m:t>𝑡</m:t>
                        </m:r>
                      </m:sub>
                    </m:sSub>
                    <m:r>
                      <a:rPr lang="en-US" sz="2800" b="0" i="1" smtClean="0">
                        <a:latin typeface="Cambria Math"/>
                      </a:rPr>
                      <m:t>+</m:t>
                    </m:r>
                    <m:sSub>
                      <m:sSubPr>
                        <m:ctrlPr>
                          <a:rPr lang="en-US" sz="2800" i="1">
                            <a:latin typeface="Cambria Math" panose="02040503050406030204" pitchFamily="18" charset="0"/>
                          </a:rPr>
                        </m:ctrlPr>
                      </m:sSubPr>
                      <m:e>
                        <m:r>
                          <a:rPr lang="en-US" sz="2800" i="1">
                            <a:latin typeface="Cambria Math"/>
                          </a:rPr>
                          <m:t>𝑌</m:t>
                        </m:r>
                      </m:e>
                      <m:sub>
                        <m:r>
                          <a:rPr lang="en-US" sz="2800" i="1">
                            <a:latin typeface="Cambria Math"/>
                          </a:rPr>
                          <m:t>𝑡</m:t>
                        </m:r>
                      </m:sub>
                    </m:sSub>
                    <m:r>
                      <a:rPr lang="en-US" sz="2800" b="0" i="1" smtClean="0">
                        <a:latin typeface="Cambria Math"/>
                        <a:ea typeface="Cambria Math"/>
                      </a:rPr>
                      <m:t>−</m:t>
                    </m:r>
                    <m:sSub>
                      <m:sSubPr>
                        <m:ctrlPr>
                          <a:rPr lang="en-US" sz="2800" b="0" i="1" smtClean="0">
                            <a:latin typeface="Cambria Math" panose="02040503050406030204" pitchFamily="18" charset="0"/>
                            <a:ea typeface="Cambria Math"/>
                          </a:rPr>
                        </m:ctrlPr>
                      </m:sSubPr>
                      <m:e>
                        <m:r>
                          <a:rPr lang="en-US" sz="2800" b="0" i="1" smtClean="0">
                            <a:latin typeface="Cambria Math"/>
                            <a:ea typeface="Cambria Math"/>
                          </a:rPr>
                          <m:t>𝑏𝑋</m:t>
                        </m:r>
                      </m:e>
                      <m:sub>
                        <m:r>
                          <a:rPr lang="en-US" sz="2800" b="0" i="1" smtClean="0">
                            <a:latin typeface="Cambria Math"/>
                            <a:ea typeface="Cambria Math"/>
                          </a:rPr>
                          <m:t>𝑡</m:t>
                        </m:r>
                      </m:sub>
                    </m:sSub>
                    <m:r>
                      <a:rPr lang="en-US" sz="2800" b="0" i="1" smtClean="0">
                        <a:latin typeface="Cambria Math"/>
                        <a:ea typeface="Cambria Math"/>
                      </a:rPr>
                      <m:t>=0</m:t>
                    </m:r>
                  </m:oMath>
                </a14:m>
                <a:r>
                  <a:rPr lang="en-US" sz="2800" dirty="0" smtClean="0"/>
                  <a:t> </a:t>
                </a:r>
                <a:endParaRPr lang="en-US" sz="2800" dirty="0"/>
              </a:p>
            </p:txBody>
          </p:sp>
        </mc:Choice>
        <mc:Fallback>
          <p:sp>
            <p:nvSpPr>
              <p:cNvPr id="26" name="Title 29"/>
              <p:cNvSpPr txBox="1">
                <a:spLocks noGrp="1" noRot="1" noChangeAspect="1" noMove="1" noResize="1" noEditPoints="1" noAdjustHandles="1" noChangeArrowheads="1" noChangeShapeType="1" noTextEdit="1"/>
              </p:cNvSpPr>
              <p:nvPr>
                <p:ph type="title"/>
              </p:nvPr>
            </p:nvSpPr>
            <p:spPr>
              <a:xfrm>
                <a:off x="1553128" y="215370"/>
                <a:ext cx="6037742" cy="910699"/>
              </a:xfrm>
              <a:prstGeom prst="rect">
                <a:avLst/>
              </a:prstGeom>
              <a:blipFill>
                <a:blip r:embed="rId4"/>
                <a:stretch>
                  <a:fillRect/>
                </a:stretch>
              </a:blipFill>
            </p:spPr>
            <p:txBody>
              <a:bodyPr/>
              <a:lstStyle/>
              <a:p>
                <a:r>
                  <a:rPr lang="en-US">
                    <a:noFill/>
                  </a:rPr>
                  <a:t> </a:t>
                </a:r>
              </a:p>
            </p:txBody>
          </p:sp>
        </mc:Fallback>
      </mc:AlternateContent>
      <p:sp>
        <p:nvSpPr>
          <p:cNvPr id="29" name="Rectangle 28"/>
          <p:cNvSpPr/>
          <p:nvPr/>
        </p:nvSpPr>
        <p:spPr>
          <a:xfrm>
            <a:off x="3581400" y="304800"/>
            <a:ext cx="2209800" cy="762000"/>
          </a:xfrm>
          <a:prstGeom prst="rect">
            <a:avLst/>
          </a:prstGeom>
          <a:noFill/>
          <a:ln>
            <a:solidFill>
              <a:srgbClr val="006D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6000" y="304800"/>
            <a:ext cx="704850" cy="762000"/>
          </a:xfrm>
          <a:prstGeom prst="rect">
            <a:avLst/>
          </a:prstGeom>
          <a:noFill/>
          <a:ln>
            <a:solidFill>
              <a:srgbClr val="085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9271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We’re trying to decide on the values of </a:t>
                </a:r>
                <a14:m>
                  <m:oMath xmlns:m="http://schemas.openxmlformats.org/officeDocument/2006/math">
                    <m:sSub>
                      <m:sSubPr>
                        <m:ctrlPr>
                          <a:rPr lang="en-US" i="1">
                            <a:latin typeface="Cambria Math" panose="02040503050406030204" pitchFamily="18" charset="0"/>
                          </a:rPr>
                        </m:ctrlPr>
                      </m:sSubPr>
                      <m:e>
                        <m:r>
                          <a:rPr lang="en-US" i="1">
                            <a:latin typeface="Cambria Math"/>
                          </a:rPr>
                          <m:t>𝑎</m:t>
                        </m:r>
                      </m:e>
                      <m:sub>
                        <m:r>
                          <a:rPr lang="en-US" i="1">
                            <a:latin typeface="Cambria Math"/>
                          </a:rPr>
                          <m:t>𝑡</m:t>
                        </m:r>
                      </m:sub>
                    </m:sSub>
                  </m:oMath>
                </a14:m>
                <a:r>
                  <a:rPr lang="en-US" dirty="0" smtClean="0"/>
                  <a:t> that maximize our economic benefits, but also increase P in the lake</a:t>
                </a:r>
              </a:p>
              <a:p>
                <a:r>
                  <a:rPr lang="en-US" dirty="0" smtClean="0"/>
                  <a:t>Increase P too much, and we cross a tipping point of no return</a:t>
                </a:r>
              </a:p>
              <a:p>
                <a:endParaRPr lang="en-US" dirty="0" smtClean="0"/>
              </a:p>
              <a:p>
                <a:r>
                  <a:rPr lang="en-US" dirty="0" smtClean="0"/>
                  <a:t>This value of P is hard to know exactly from before because:</a:t>
                </a:r>
              </a:p>
              <a:p>
                <a:pPr>
                  <a:buFont typeface="Arial" panose="020B0604020202020204" pitchFamily="34" charset="0"/>
                  <a:buChar char="•"/>
                </a:pPr>
                <a:r>
                  <a:rPr lang="en-US" dirty="0" smtClean="0"/>
                  <a:t>Depends on stochastic </a:t>
                </a:r>
                <a14:m>
                  <m:oMath xmlns:m="http://schemas.openxmlformats.org/officeDocument/2006/math">
                    <m:sSub>
                      <m:sSubPr>
                        <m:ctrlPr>
                          <a:rPr lang="en-US" i="1">
                            <a:latin typeface="Cambria Math" panose="02040503050406030204" pitchFamily="18" charset="0"/>
                          </a:rPr>
                        </m:ctrlPr>
                      </m:sSubPr>
                      <m:e>
                        <m:r>
                          <a:rPr lang="en-US" i="1">
                            <a:latin typeface="Cambria Math"/>
                          </a:rPr>
                          <m:t>𝑌</m:t>
                        </m:r>
                      </m:e>
                      <m:sub>
                        <m:r>
                          <a:rPr lang="en-US" i="1">
                            <a:latin typeface="Cambria Math"/>
                          </a:rPr>
                          <m:t>𝑡</m:t>
                        </m:r>
                      </m:sub>
                    </m:sSub>
                  </m:oMath>
                </a14:m>
                <a:endParaRPr lang="en-US" dirty="0" smtClean="0"/>
              </a:p>
              <a:p>
                <a:pPr>
                  <a:buFont typeface="Arial" panose="020B0604020202020204" pitchFamily="34" charset="0"/>
                  <a:buChar char="•"/>
                </a:pPr>
                <a:r>
                  <a:rPr lang="en-US" dirty="0" smtClean="0"/>
                  <a:t>Rate of inputs is non-linear</a:t>
                </a:r>
              </a:p>
              <a:p>
                <a:pPr>
                  <a:buFont typeface="Arial" panose="020B0604020202020204" pitchFamily="34" charset="0"/>
                  <a:buChar char="•"/>
                </a:pPr>
                <a:r>
                  <a:rPr lang="en-US" dirty="0" smtClean="0"/>
                  <a:t>System parameters might be (deeply) uncertain</a:t>
                </a:r>
              </a:p>
              <a:p>
                <a:pPr>
                  <a:buFont typeface="Arial" panose="020B0604020202020204" pitchFamily="34"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1164" r="-103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
        <p:nvSpPr>
          <p:cNvPr id="8" name="Rectangle 7"/>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197467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a:xfrm>
            <a:off x="5862638" y="5126566"/>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5862638"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pPr algn="l"/>
            <a:r>
              <a:rPr lang="en-US" sz="3200" dirty="0" smtClean="0">
                <a:latin typeface="Gill Sans MT" panose="020B0502020104020203" pitchFamily="34" charset="0"/>
                <a:ea typeface="CMU Bright" panose="020B0604020202020204" charset="0"/>
                <a:cs typeface="CMU Bright" panose="020B0604020202020204" charset="0"/>
              </a:rPr>
              <a:t>Multi-objective formulation of the Lake Problem</a:t>
            </a:r>
            <a:endParaRPr lang="en-US" sz="3200" dirty="0">
              <a:latin typeface="Gill Sans MT" panose="020B0502020104020203" pitchFamily="34" charset="0"/>
              <a:ea typeface="CMU Bright" panose="020B0604020202020204" charset="0"/>
              <a:cs typeface="CMU Bright" panose="020B0604020202020204" charset="0"/>
            </a:endParaRPr>
          </a:p>
        </p:txBody>
      </p:sp>
      <p:sp>
        <p:nvSpPr>
          <p:cNvPr id="18"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7/29/2019</a:t>
            </a:fld>
            <a:endParaRPr lang="en-US" dirty="0"/>
          </a:p>
        </p:txBody>
      </p:sp>
      <p:sp>
        <p:nvSpPr>
          <p:cNvPr id="14"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18</a:t>
            </a:fld>
            <a:endParaRPr lang="en-US" dirty="0"/>
          </a:p>
        </p:txBody>
      </p:sp>
      <p:cxnSp>
        <p:nvCxnSpPr>
          <p:cNvPr id="23" name="Straight Connector 22"/>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4"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3267" y="2459273"/>
            <a:ext cx="6337414" cy="2912827"/>
          </a:xfrm>
          <a:prstGeom prst="rect">
            <a:avLst/>
          </a:prstGeom>
        </p:spPr>
      </p:pic>
      <p:sp>
        <p:nvSpPr>
          <p:cNvPr id="16" name="Rounded Rectangle 15"/>
          <p:cNvSpPr/>
          <p:nvPr/>
        </p:nvSpPr>
        <p:spPr>
          <a:xfrm>
            <a:off x="528636" y="5126567"/>
            <a:ext cx="2824163"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528637" y="1227667"/>
            <a:ext cx="2824162" cy="1143000"/>
          </a:xfrm>
          <a:prstGeom prst="round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descr="C:\Users\jdq8\AppData\Local\Microsoft\Windows\Temporary Internet Files\Content.IE5\XV4NXM7Y\sac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374415"/>
            <a:ext cx="624738" cy="84950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jdq8\AppData\Local\Microsoft\Windows\Temporary Internet Files\Content.IE5\1H2GLBJC\royalty-free-roller-coaster-clipart-illustration-21500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03" y="5218007"/>
            <a:ext cx="914400" cy="96012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C:\Users\jdq8\AppData\Local\Microsoft\Windows\Temporary Internet Files\Content.IE5\1H2GLBJC\lake-clip-art-300x203[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1700" y="1464013"/>
            <a:ext cx="990600" cy="67030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Users\jdq8\AppData\Local\Microsoft\Windows\Temporary Internet Files\Content.IE5\QA59SEFU\fish-happy[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83252" y="5411469"/>
            <a:ext cx="765107" cy="573193"/>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C:\Users\jdq8\AppData\Local\Microsoft\Windows\Temporary Internet Files\Content.IE5\XV4NXM7Y\ernes-Sun-Sole[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7226" y="2526619"/>
            <a:ext cx="584653" cy="58465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750666" y="1313742"/>
            <a:ext cx="1070665" cy="307777"/>
          </a:xfrm>
          <a:prstGeom prst="rect">
            <a:avLst/>
          </a:prstGeom>
          <a:noFill/>
        </p:spPr>
        <p:txBody>
          <a:bodyPr wrap="square" rtlCol="0">
            <a:spAutoFit/>
          </a:bodyPr>
          <a:lstStyle/>
          <a:p>
            <a:r>
              <a:rPr lang="en-US" sz="1400" b="1" dirty="0" smtClean="0"/>
              <a:t>Objective 1:</a:t>
            </a:r>
            <a:endParaRPr lang="en-US" sz="1400" b="1" dirty="0"/>
          </a:p>
        </p:txBody>
      </p:sp>
      <p:sp>
        <p:nvSpPr>
          <p:cNvPr id="67" name="TextBox 66"/>
          <p:cNvSpPr txBox="1"/>
          <p:nvPr/>
        </p:nvSpPr>
        <p:spPr>
          <a:xfrm>
            <a:off x="1828800" y="5216148"/>
            <a:ext cx="1115012" cy="307777"/>
          </a:xfrm>
          <a:prstGeom prst="rect">
            <a:avLst/>
          </a:prstGeom>
          <a:noFill/>
        </p:spPr>
        <p:txBody>
          <a:bodyPr wrap="square" rtlCol="0">
            <a:spAutoFit/>
          </a:bodyPr>
          <a:lstStyle/>
          <a:p>
            <a:r>
              <a:rPr lang="en-US" sz="1400" b="1" dirty="0" smtClean="0"/>
              <a:t>Objective 3:</a:t>
            </a:r>
            <a:endParaRPr lang="en-US" sz="1400" b="1" baseline="-25000" dirty="0"/>
          </a:p>
        </p:txBody>
      </p:sp>
      <p:sp>
        <p:nvSpPr>
          <p:cNvPr id="68" name="TextBox 67"/>
          <p:cNvSpPr txBox="1"/>
          <p:nvPr/>
        </p:nvSpPr>
        <p:spPr>
          <a:xfrm>
            <a:off x="7295468" y="1308635"/>
            <a:ext cx="1132273" cy="307777"/>
          </a:xfrm>
          <a:prstGeom prst="rect">
            <a:avLst/>
          </a:prstGeom>
          <a:noFill/>
        </p:spPr>
        <p:txBody>
          <a:bodyPr wrap="square" rtlCol="0">
            <a:spAutoFit/>
          </a:bodyPr>
          <a:lstStyle/>
          <a:p>
            <a:r>
              <a:rPr lang="en-US" sz="1400" b="1" dirty="0" smtClean="0"/>
              <a:t>Objective 2:</a:t>
            </a:r>
            <a:endParaRPr lang="en-US" sz="1400" b="1" baseline="-25000" dirty="0"/>
          </a:p>
        </p:txBody>
      </p:sp>
      <p:sp>
        <p:nvSpPr>
          <p:cNvPr id="69" name="TextBox 68"/>
          <p:cNvSpPr txBox="1"/>
          <p:nvPr/>
        </p:nvSpPr>
        <p:spPr>
          <a:xfrm>
            <a:off x="7151879" y="5216147"/>
            <a:ext cx="1219867" cy="307777"/>
          </a:xfrm>
          <a:prstGeom prst="rect">
            <a:avLst/>
          </a:prstGeom>
          <a:noFill/>
        </p:spPr>
        <p:txBody>
          <a:bodyPr wrap="square" rtlCol="0">
            <a:spAutoFit/>
          </a:bodyPr>
          <a:lstStyle/>
          <a:p>
            <a:r>
              <a:rPr lang="en-US" sz="1400" b="1" dirty="0" smtClean="0"/>
              <a:t>Objective 4:</a:t>
            </a:r>
            <a:endParaRPr lang="en-US" sz="1400" b="1" baseline="-25000" dirty="0"/>
          </a:p>
        </p:txBody>
      </p:sp>
      <p:sp>
        <p:nvSpPr>
          <p:cNvPr id="30" name="TextBox 29"/>
          <p:cNvSpPr txBox="1"/>
          <p:nvPr/>
        </p:nvSpPr>
        <p:spPr>
          <a:xfrm>
            <a:off x="1477433" y="1626582"/>
            <a:ext cx="1617133" cy="523220"/>
          </a:xfrm>
          <a:prstGeom prst="rect">
            <a:avLst/>
          </a:prstGeom>
          <a:noFill/>
        </p:spPr>
        <p:txBody>
          <a:bodyPr wrap="square" rtlCol="0">
            <a:spAutoFit/>
          </a:bodyPr>
          <a:lstStyle/>
          <a:p>
            <a:pPr algn="ctr"/>
            <a:r>
              <a:rPr lang="en-US" sz="1400" dirty="0" smtClean="0"/>
              <a:t>Maximize Expected Economic Benefits</a:t>
            </a:r>
            <a:endParaRPr lang="en-US" sz="1400" dirty="0"/>
          </a:p>
        </p:txBody>
      </p:sp>
      <p:sp>
        <p:nvSpPr>
          <p:cNvPr id="72" name="TextBox 71"/>
          <p:cNvSpPr txBox="1"/>
          <p:nvPr/>
        </p:nvSpPr>
        <p:spPr>
          <a:xfrm>
            <a:off x="6972301" y="1630030"/>
            <a:ext cx="1697870" cy="523220"/>
          </a:xfrm>
          <a:prstGeom prst="rect">
            <a:avLst/>
          </a:prstGeom>
          <a:noFill/>
        </p:spPr>
        <p:txBody>
          <a:bodyPr wrap="square" rtlCol="0">
            <a:spAutoFit/>
          </a:bodyPr>
          <a:lstStyle/>
          <a:p>
            <a:pPr algn="ctr"/>
            <a:r>
              <a:rPr lang="en-US" sz="1400" dirty="0" smtClean="0"/>
              <a:t>Minimize Maximum P Concentration</a:t>
            </a:r>
            <a:endParaRPr lang="en-US" sz="1400" dirty="0"/>
          </a:p>
        </p:txBody>
      </p:sp>
      <p:sp>
        <p:nvSpPr>
          <p:cNvPr id="73" name="TextBox 72"/>
          <p:cNvSpPr txBox="1"/>
          <p:nvPr/>
        </p:nvSpPr>
        <p:spPr>
          <a:xfrm>
            <a:off x="1558114" y="5550388"/>
            <a:ext cx="1756955" cy="523220"/>
          </a:xfrm>
          <a:prstGeom prst="rect">
            <a:avLst/>
          </a:prstGeom>
          <a:noFill/>
        </p:spPr>
        <p:txBody>
          <a:bodyPr wrap="square" rtlCol="0">
            <a:spAutoFit/>
          </a:bodyPr>
          <a:lstStyle/>
          <a:p>
            <a:pPr algn="ctr"/>
            <a:r>
              <a:rPr lang="en-US" sz="1400" dirty="0" smtClean="0"/>
              <a:t>Maximize Inertia (Measure of Stability)</a:t>
            </a:r>
            <a:endParaRPr lang="en-US" sz="1400" dirty="0"/>
          </a:p>
        </p:txBody>
      </p:sp>
      <p:sp>
        <p:nvSpPr>
          <p:cNvPr id="74" name="TextBox 73"/>
          <p:cNvSpPr txBox="1"/>
          <p:nvPr/>
        </p:nvSpPr>
        <p:spPr>
          <a:xfrm>
            <a:off x="6845496" y="5459232"/>
            <a:ext cx="1756955" cy="738664"/>
          </a:xfrm>
          <a:prstGeom prst="rect">
            <a:avLst/>
          </a:prstGeom>
          <a:noFill/>
        </p:spPr>
        <p:txBody>
          <a:bodyPr wrap="square" rtlCol="0">
            <a:spAutoFit/>
          </a:bodyPr>
          <a:lstStyle/>
          <a:p>
            <a:pPr algn="ctr"/>
            <a:r>
              <a:rPr lang="en-US" sz="1400" dirty="0" smtClean="0"/>
              <a:t>Maximize Reliability (Fraction of Years Below Threshold)</a:t>
            </a:r>
            <a:endParaRPr lang="en-US" sz="1400" dirty="0"/>
          </a:p>
        </p:txBody>
      </p:sp>
    </p:spTree>
    <p:extLst>
      <p:ext uri="{BB962C8B-B14F-4D97-AF65-F5344CB8AC3E}">
        <p14:creationId xmlns:p14="http://schemas.microsoft.com/office/powerpoint/2010/main" val="3152875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strategies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457200" indent="-457200">
                  <a:buFont typeface="+mj-lt"/>
                  <a:buAutoNum type="arabicPeriod"/>
                </a:pPr>
                <a:r>
                  <a:rPr lang="en-US" sz="2000" b="1" dirty="0" smtClean="0"/>
                  <a:t>Open loop control (Intertemporal)</a:t>
                </a:r>
              </a:p>
              <a:p>
                <a:pPr marL="400050" lvl="1" indent="0">
                  <a:buNone/>
                </a:pPr>
                <a:r>
                  <a:rPr lang="en-US" sz="2000" b="0" dirty="0" smtClean="0"/>
                  <a:t>Each candidate solution is a set of </a:t>
                </a:r>
                <a14:m>
                  <m:oMath xmlns:m="http://schemas.openxmlformats.org/officeDocument/2006/math">
                    <m:r>
                      <a:rPr lang="en-US" sz="2000" b="0" i="1" smtClean="0">
                        <a:latin typeface="Cambria Math" panose="02040503050406030204" pitchFamily="18" charset="0"/>
                      </a:rPr>
                      <m:t>𝑇</m:t>
                    </m:r>
                  </m:oMath>
                </a14:m>
                <a:r>
                  <a:rPr lang="en-US" sz="2000" dirty="0" smtClean="0"/>
                  <a:t> decision variables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r>
                  <a:rPr lang="en-US" sz="2000" dirty="0" smtClean="0"/>
                  <a:t>, representing the anthropogenic discharges at each </a:t>
                </a:r>
                <a:r>
                  <a:rPr lang="en-US" sz="2000" dirty="0" err="1" smtClean="0"/>
                  <a:t>timestep</a:t>
                </a:r>
                <a:r>
                  <a:rPr lang="en-US" sz="2000" dirty="0" smtClean="0"/>
                  <a:t> </a:t>
                </a:r>
                <a14:m>
                  <m:oMath xmlns:m="http://schemas.openxmlformats.org/officeDocument/2006/math">
                    <m:r>
                      <a:rPr lang="en-US" sz="2000" b="0" i="1" smtClean="0">
                        <a:latin typeface="Cambria Math" panose="02040503050406030204" pitchFamily="18" charset="0"/>
                      </a:rPr>
                      <m:t>𝑡</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 1, …, </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−1)</m:t>
                    </m:r>
                  </m:oMath>
                </a14:m>
                <a:endParaRPr lang="en-US" sz="2000" dirty="0" smtClean="0"/>
              </a:p>
              <a:p>
                <a:pPr marL="400050" lvl="1" indent="0">
                  <a:buNone/>
                </a:pPr>
                <a:r>
                  <a:rPr lang="en-US" sz="2000" dirty="0" smtClean="0"/>
                  <a:t>100 decision variables</a:t>
                </a:r>
              </a:p>
              <a:p>
                <a:pPr marL="457200" indent="-457200">
                  <a:buFont typeface="+mj-lt"/>
                  <a:buAutoNum type="arabicPeriod"/>
                </a:pPr>
                <a:r>
                  <a:rPr lang="en-US" sz="2000" b="1" dirty="0" smtClean="0"/>
                  <a:t>Closed loop control (DPS)</a:t>
                </a:r>
              </a:p>
              <a:p>
                <a:pPr marL="400050" lvl="1" indent="0">
                  <a:buNone/>
                </a:pPr>
                <a:r>
                  <a:rPr lang="en-US" sz="2000" dirty="0" smtClean="0"/>
                  <a:t>Each candidate solution is a control rule </a:t>
                </a:r>
              </a:p>
              <a:p>
                <a:pPr marL="400050" lvl="1" indent="0">
                  <a:buNone/>
                </a:pPr>
                <a:r>
                  <a:rPr lang="en-US" sz="2000" dirty="0" smtClean="0"/>
                  <a:t>mapping the current P concentration,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𝑋</m:t>
                        </m:r>
                      </m:e>
                      <m:sub>
                        <m:r>
                          <a:rPr lang="en-US" sz="2000" i="1">
                            <a:latin typeface="Cambria Math"/>
                          </a:rPr>
                          <m:t>𝑡</m:t>
                        </m:r>
                      </m:sub>
                    </m:sSub>
                  </m:oMath>
                </a14:m>
                <a:r>
                  <a:rPr lang="en-US" sz="2000" dirty="0" smtClean="0"/>
                  <a:t>, to</a:t>
                </a:r>
              </a:p>
              <a:p>
                <a:pPr marL="400050" lvl="1" indent="0">
                  <a:buNone/>
                </a:pPr>
                <a:r>
                  <a:rPr lang="en-US" sz="2000" dirty="0" smtClean="0"/>
                  <a:t>a decision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𝑡</m:t>
                        </m:r>
                      </m:sub>
                    </m:sSub>
                  </m:oMath>
                </a14:m>
                <a:endParaRPr lang="en-US" sz="2000" dirty="0" smtClean="0"/>
              </a:p>
              <a:p>
                <a:pPr marL="400050" lvl="1" indent="0">
                  <a:buNone/>
                </a:pPr>
                <a:r>
                  <a:rPr lang="en-US" sz="2000" dirty="0" smtClean="0"/>
                  <a:t>6 decision variables</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9" t="-13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12" y="3429000"/>
            <a:ext cx="3108863" cy="2719690"/>
          </a:xfrm>
          <a:prstGeom prst="rect">
            <a:avLst/>
          </a:prstGeom>
        </p:spPr>
      </p:pic>
      <p:sp>
        <p:nvSpPr>
          <p:cNvPr id="8" name="Footer Placeholder 4"/>
          <p:cNvSpPr txBox="1">
            <a:spLocks/>
          </p:cNvSpPr>
          <p:nvPr/>
        </p:nvSpPr>
        <p:spPr>
          <a:xfrm>
            <a:off x="990600" y="6440951"/>
            <a:ext cx="39624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This figure can be replicated by running </a:t>
            </a:r>
            <a:r>
              <a:rPr lang="en-US" dirty="0" smtClean="0">
                <a:hlinkClick r:id="rId4"/>
              </a:rPr>
              <a:t>this script</a:t>
            </a:r>
            <a:endParaRPr lang="en-US" dirty="0"/>
          </a:p>
        </p:txBody>
      </p:sp>
    </p:spTree>
    <p:extLst>
      <p:ext uri="{BB962C8B-B14F-4D97-AF65-F5344CB8AC3E}">
        <p14:creationId xmlns:p14="http://schemas.microsoft.com/office/powerpoint/2010/main" val="1591094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Disclaimer and additional info</a:t>
            </a:r>
            <a:endParaRPr lang="en-US" dirty="0"/>
          </a:p>
        </p:txBody>
      </p:sp>
      <p:sp>
        <p:nvSpPr>
          <p:cNvPr id="3" name="Content Placeholder 2"/>
          <p:cNvSpPr>
            <a:spLocks noGrp="1"/>
          </p:cNvSpPr>
          <p:nvPr>
            <p:ph idx="1"/>
          </p:nvPr>
        </p:nvSpPr>
        <p:spPr>
          <a:xfrm>
            <a:off x="457200" y="1447799"/>
            <a:ext cx="8229600" cy="4993151"/>
          </a:xfrm>
        </p:spPr>
        <p:txBody>
          <a:bodyPr>
            <a:normAutofit fontScale="92500" lnSpcReduction="20000"/>
          </a:bodyPr>
          <a:lstStyle/>
          <a:p>
            <a:r>
              <a:rPr lang="en-US" b="1" dirty="0">
                <a:latin typeface="+mj-lt"/>
              </a:rPr>
              <a:t>This training </a:t>
            </a:r>
            <a:r>
              <a:rPr lang="en-US" b="1" dirty="0" smtClean="0">
                <a:latin typeface="+mj-lt"/>
              </a:rPr>
              <a:t>is meant to guide you on the what and why of MORDM using the lake problem. There </a:t>
            </a:r>
            <a:r>
              <a:rPr lang="en-US" b="1" dirty="0">
                <a:latin typeface="+mj-lt"/>
              </a:rPr>
              <a:t>is </a:t>
            </a:r>
            <a:r>
              <a:rPr lang="en-US" b="1" dirty="0" smtClean="0">
                <a:latin typeface="+mj-lt"/>
              </a:rPr>
              <a:t>a </a:t>
            </a:r>
            <a:r>
              <a:rPr lang="en-US" b="1" dirty="0">
                <a:latin typeface="+mj-lt"/>
              </a:rPr>
              <a:t>lot of material others have </a:t>
            </a:r>
            <a:r>
              <a:rPr lang="en-US" b="1" dirty="0" smtClean="0">
                <a:latin typeface="+mj-lt"/>
              </a:rPr>
              <a:t>written</a:t>
            </a:r>
            <a:r>
              <a:rPr lang="en-US" b="1" dirty="0">
                <a:latin typeface="+mj-lt"/>
              </a:rPr>
              <a:t> </a:t>
            </a:r>
            <a:r>
              <a:rPr lang="en-US" b="1" dirty="0" smtClean="0">
                <a:latin typeface="+mj-lt"/>
              </a:rPr>
              <a:t>which I will be reusing because there is no point in reinventing the wheel:  </a:t>
            </a:r>
          </a:p>
          <a:p>
            <a:endParaRPr lang="en-US" b="1" dirty="0" smtClean="0">
              <a:latin typeface="+mj-lt"/>
            </a:endParaRPr>
          </a:p>
          <a:p>
            <a:r>
              <a:rPr lang="en-US" dirty="0" smtClean="0">
                <a:latin typeface="+mj-lt"/>
              </a:rPr>
              <a:t>Julie’s GH repository for the system:</a:t>
            </a:r>
            <a:endParaRPr lang="en-US" dirty="0" smtClean="0">
              <a:latin typeface="+mj-lt"/>
              <a:hlinkClick r:id="rId2"/>
            </a:endParaRPr>
          </a:p>
          <a:p>
            <a:r>
              <a:rPr lang="en-US" dirty="0" smtClean="0">
                <a:latin typeface="+mj-lt"/>
                <a:hlinkClick r:id="rId2"/>
              </a:rPr>
              <a:t>https</a:t>
            </a:r>
            <a:r>
              <a:rPr lang="en-US" dirty="0">
                <a:latin typeface="+mj-lt"/>
                <a:hlinkClick r:id="rId2"/>
              </a:rPr>
              <a:t>://</a:t>
            </a:r>
            <a:r>
              <a:rPr lang="en-US" dirty="0" smtClean="0">
                <a:latin typeface="+mj-lt"/>
                <a:hlinkClick r:id="rId2"/>
              </a:rPr>
              <a:t>github.com/julianneq/Lake_Problem_DPS</a:t>
            </a:r>
            <a:endParaRPr lang="en-US" dirty="0" smtClean="0">
              <a:latin typeface="+mj-lt"/>
            </a:endParaRPr>
          </a:p>
          <a:p>
            <a:r>
              <a:rPr lang="en-US" dirty="0" smtClean="0">
                <a:latin typeface="+mj-lt"/>
              </a:rPr>
              <a:t>Julie’s paper:</a:t>
            </a:r>
          </a:p>
          <a:p>
            <a:r>
              <a:rPr lang="en-US" dirty="0">
                <a:latin typeface="+mj-lt"/>
                <a:hlinkClick r:id="rId3"/>
              </a:rPr>
              <a:t>https://</a:t>
            </a:r>
            <a:r>
              <a:rPr lang="en-US" dirty="0" smtClean="0">
                <a:latin typeface="+mj-lt"/>
                <a:hlinkClick r:id="rId3"/>
              </a:rPr>
              <a:t>www.sciencedirect.com/science/article/pii/S1364815216302250</a:t>
            </a:r>
            <a:endParaRPr lang="en-US" dirty="0" smtClean="0">
              <a:latin typeface="+mj-lt"/>
            </a:endParaRPr>
          </a:p>
          <a:p>
            <a:r>
              <a:rPr lang="en-US" dirty="0" smtClean="0">
                <a:latin typeface="+mj-lt"/>
              </a:rPr>
              <a:t>Dave </a:t>
            </a:r>
            <a:r>
              <a:rPr lang="en-US" dirty="0" err="1" smtClean="0">
                <a:latin typeface="+mj-lt"/>
              </a:rPr>
              <a:t>Hadka’s</a:t>
            </a:r>
            <a:r>
              <a:rPr lang="en-US" dirty="0" smtClean="0">
                <a:latin typeface="+mj-lt"/>
              </a:rPr>
              <a:t> Rhodium example scripts (that I modified):</a:t>
            </a:r>
          </a:p>
          <a:p>
            <a:r>
              <a:rPr lang="en-US" dirty="0">
                <a:latin typeface="+mj-lt"/>
                <a:hlinkClick r:id="rId4"/>
              </a:rPr>
              <a:t>https://</a:t>
            </a:r>
            <a:r>
              <a:rPr lang="en-US" dirty="0" smtClean="0">
                <a:latin typeface="+mj-lt"/>
                <a:hlinkClick r:id="rId4"/>
              </a:rPr>
              <a:t>github.com/Project-Platypus/Rhodium/tree/master/examples/Basic</a:t>
            </a:r>
            <a:r>
              <a:rPr lang="en-US" dirty="0" smtClean="0">
                <a:latin typeface="+mj-lt"/>
              </a:rPr>
              <a:t> </a:t>
            </a:r>
          </a:p>
          <a:p>
            <a:r>
              <a:rPr lang="en-US" dirty="0" smtClean="0">
                <a:latin typeface="+mj-lt"/>
              </a:rPr>
              <a:t>A lot of these slides have also been prepared by others (Julie Quinn, Jon Herman, Tori Ward, Dave Gold)</a:t>
            </a:r>
          </a:p>
          <a:p>
            <a:endParaRPr lang="en-US" dirty="0">
              <a:latin typeface="+mj-lt"/>
            </a:endParaRP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311293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Model formulation in Rhodium</a:t>
            </a:r>
            <a:br>
              <a:rPr lang="en-US" dirty="0" smtClean="0"/>
            </a:br>
            <a:r>
              <a:rPr lang="en-US" sz="2200" dirty="0" smtClean="0"/>
              <a:t>General template for creating a Rhodium model</a:t>
            </a:r>
            <a:endParaRPr lang="en-US" dirty="0"/>
          </a:p>
        </p:txBody>
      </p:sp>
      <p:sp>
        <p:nvSpPr>
          <p:cNvPr id="3" name="Content Placeholder 2"/>
          <p:cNvSpPr>
            <a:spLocks noGrp="1"/>
          </p:cNvSpPr>
          <p:nvPr>
            <p:ph idx="1"/>
          </p:nvPr>
        </p:nvSpPr>
        <p:spPr>
          <a:xfrm>
            <a:off x="228600" y="1410725"/>
            <a:ext cx="6934200" cy="4724400"/>
          </a:xfrm>
          <a:solidFill>
            <a:schemeClr val="bg1">
              <a:lumMod val="95000"/>
            </a:schemeClr>
          </a:solidFill>
        </p:spPr>
        <p:txBody>
          <a:bodyPr>
            <a:normAutofit lnSpcReduction="10000"/>
          </a:bodyPr>
          <a:lstStyle/>
          <a:p>
            <a:r>
              <a:rPr lang="en-US" sz="1200" dirty="0">
                <a:solidFill>
                  <a:srgbClr val="0070C0"/>
                </a:solidFill>
                <a:latin typeface="Courier New" panose="02070309020205020404" pitchFamily="49" charset="0"/>
                <a:cs typeface="Courier New" panose="02070309020205020404" pitchFamily="49" charset="0"/>
              </a:rPr>
              <a:t>from</a:t>
            </a:r>
            <a:r>
              <a:rPr lang="en-US" sz="1200" dirty="0">
                <a:latin typeface="Courier New" panose="02070309020205020404" pitchFamily="49" charset="0"/>
                <a:cs typeface="Courier New" panose="02070309020205020404" pitchFamily="49" charset="0"/>
              </a:rPr>
              <a:t> rhodium </a:t>
            </a:r>
            <a:r>
              <a:rPr lang="en-US" sz="1200" dirty="0">
                <a:solidFill>
                  <a:srgbClr val="0070C0"/>
                </a:solidFill>
                <a:latin typeface="Courier New" panose="02070309020205020404" pitchFamily="49" charset="0"/>
                <a:cs typeface="Courier New" panose="02070309020205020404" pitchFamily="49" charset="0"/>
              </a:rPr>
              <a:t>import</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smtClean="0">
                <a:solidFill>
                  <a:srgbClr val="0070C0"/>
                </a:solidFill>
                <a:latin typeface="Courier New" panose="02070309020205020404" pitchFamily="49" charset="0"/>
                <a:cs typeface="Courier New" panose="02070309020205020404" pitchFamily="49" charset="0"/>
              </a:rPr>
              <a:t>def</a:t>
            </a:r>
            <a:r>
              <a:rPr lang="en-US" sz="1200" dirty="0" smtClean="0">
                <a:latin typeface="Courier New" panose="02070309020205020404" pitchFamily="49" charset="0"/>
                <a:cs typeface="Courier New" panose="02070309020205020404" pitchFamily="49" charset="0"/>
              </a:rPr>
              <a:t> </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array_of_model_parameters</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p>
          <a:p>
            <a:r>
              <a:rPr lang="en-US" sz="1200" dirty="0" smtClean="0">
                <a:latin typeface="Courier New" panose="02070309020205020404" pitchFamily="49" charset="0"/>
                <a:cs typeface="Courier New" panose="02070309020205020404" pitchFamily="49" charset="0"/>
              </a:rPr>
              <a:t>	</a:t>
            </a:r>
            <a:r>
              <a:rPr lang="en-US" sz="1200" dirty="0" smtClean="0">
                <a:solidFill>
                  <a:srgbClr val="0070C0"/>
                </a:solidFill>
                <a:latin typeface="Courier New" panose="02070309020205020404" pitchFamily="49" charset="0"/>
                <a:cs typeface="Courier New" panose="02070309020205020404" pitchFamily="49" charset="0"/>
              </a:rPr>
              <a:t>return</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array_of_model_responses</a:t>
            </a:r>
            <a:r>
              <a:rPr lang="en-US" sz="1200" dirty="0" smtClean="0">
                <a:latin typeface="Courier New" panose="02070309020205020404" pitchFamily="49" charset="0"/>
                <a:cs typeface="Courier New" panose="02070309020205020404" pitchFamily="49" charset="0"/>
              </a:rPr>
              <a:t>)</a:t>
            </a:r>
          </a:p>
          <a:p>
            <a:endParaRPr lang="en-US" sz="1200" dirty="0" smtClean="0">
              <a:latin typeface="Courier New" panose="02070309020205020404" pitchFamily="49" charset="0"/>
              <a:cs typeface="Courier New" panose="02070309020205020404" pitchFamily="49" charset="0"/>
            </a:endParaRPr>
          </a:p>
          <a:p>
            <a:r>
              <a:rPr lang="en-US" sz="1200" dirty="0" smtClean="0">
                <a:latin typeface="Courier New" panose="02070309020205020404" pitchFamily="49" charset="0"/>
                <a:cs typeface="Courier New" panose="02070309020205020404" pitchFamily="49" charset="0"/>
              </a:rPr>
              <a:t>model = Model(</a:t>
            </a:r>
            <a:r>
              <a:rPr lang="en-US" sz="1200" b="1" dirty="0" err="1" smtClean="0">
                <a:latin typeface="Courier New" panose="02070309020205020404" pitchFamily="49" charset="0"/>
                <a:cs typeface="Courier New" panose="02070309020205020404" pitchFamily="49" charset="0"/>
              </a:rPr>
              <a:t>model_name</a:t>
            </a:r>
            <a:r>
              <a:rPr lang="en-US" sz="1200" dirty="0" smtClean="0">
                <a:latin typeface="Courier New" panose="02070309020205020404" pitchFamily="49" charset="0"/>
                <a:cs typeface="Courier New" panose="02070309020205020404" pitchFamily="49" charset="0"/>
              </a:rPr>
              <a:t>)</a:t>
            </a:r>
          </a:p>
          <a:p>
            <a:r>
              <a:rPr lang="en-US" sz="1200" dirty="0" err="1">
                <a:latin typeface="Courier New" panose="02070309020205020404" pitchFamily="49" charset="0"/>
                <a:cs typeface="Courier New" panose="02070309020205020404" pitchFamily="49" charset="0"/>
              </a:rPr>
              <a:t>model.parameters</a:t>
            </a:r>
            <a:r>
              <a:rPr lang="en-US" sz="1200" dirty="0">
                <a:latin typeface="Courier New" panose="02070309020205020404" pitchFamily="49" charset="0"/>
                <a:cs typeface="Courier New" panose="02070309020205020404" pitchFamily="49" charset="0"/>
              </a:rPr>
              <a:t> = [Parameter</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Parameter</a:t>
            </a:r>
            <a:r>
              <a:rPr lang="en-US" sz="1200" dirty="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model.responses</a:t>
            </a:r>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[Response</a:t>
            </a:r>
            <a:r>
              <a:rPr lang="en-US" sz="1200" dirty="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system_objective1</a:t>
            </a:r>
            <a:r>
              <a:rPr lang="en-US" sz="1200" dirty="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Response.MINIMIZE</a:t>
            </a:r>
            <a:r>
              <a:rPr lang="en-US" sz="1200" dirty="0" smtClean="0">
                <a:latin typeface="Courier New" panose="02070309020205020404" pitchFamily="49" charset="0"/>
                <a:cs typeface="Courier New" panose="02070309020205020404" pitchFamily="49" charset="0"/>
              </a:rPr>
              <a:t>),</a:t>
            </a:r>
          </a:p>
          <a:p>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system_objective2</a:t>
            </a:r>
            <a:r>
              <a:rPr lang="en-US" sz="1200" dirty="0" smtClean="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Response.MAXIMIZE</a:t>
            </a:r>
            <a:r>
              <a:rPr lang="en-US" sz="1200" dirty="0" smtClean="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Response(“</a:t>
            </a:r>
            <a:r>
              <a:rPr lang="en-US" sz="1200" dirty="0" smtClean="0">
                <a:solidFill>
                  <a:srgbClr val="00B050"/>
                </a:solidFill>
                <a:latin typeface="Courier New" panose="02070309020205020404" pitchFamily="49" charset="0"/>
                <a:cs typeface="Courier New" panose="02070309020205020404" pitchFamily="49" charset="0"/>
              </a:rPr>
              <a:t>system_objective3</a:t>
            </a:r>
            <a:r>
              <a:rPr lang="en-US" sz="1200" dirty="0" smtClean="0">
                <a:latin typeface="Courier New" panose="02070309020205020404" pitchFamily="49" charset="0"/>
                <a:cs typeface="Courier New" panose="02070309020205020404" pitchFamily="49" charset="0"/>
              </a:rPr>
              <a:t>”, Response.INFO)]</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model.constraints</a:t>
            </a:r>
            <a:r>
              <a:rPr lang="en-US" sz="1200" dirty="0">
                <a:latin typeface="Courier New" panose="02070309020205020404" pitchFamily="49" charset="0"/>
                <a:cs typeface="Courier New" panose="02070309020205020404" pitchFamily="49" charset="0"/>
              </a:rPr>
              <a:t> = [Constraint</a:t>
            </a:r>
            <a:r>
              <a:rPr lang="en-US" sz="1200" dirty="0" smtClean="0">
                <a:latin typeface="Courier New" panose="02070309020205020404" pitchFamily="49" charset="0"/>
                <a:cs typeface="Courier New" panose="02070309020205020404" pitchFamily="49" charset="0"/>
              </a:rPr>
              <a:t>("</a:t>
            </a:r>
            <a:r>
              <a:rPr lang="en-US" sz="1200" dirty="0">
                <a:solidFill>
                  <a:srgbClr val="00B050"/>
                </a:solidFill>
                <a:latin typeface="Courier New" panose="02070309020205020404" pitchFamily="49" charset="0"/>
                <a:cs typeface="Courier New" panose="02070309020205020404" pitchFamily="49" charset="0"/>
              </a:rPr>
              <a:t> system_objective3</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&gt;= </a:t>
            </a:r>
            <a:r>
              <a:rPr lang="en-US" sz="1200" dirty="0" smtClean="0">
                <a:latin typeface="Courier New" panose="02070309020205020404" pitchFamily="49" charset="0"/>
                <a:cs typeface="Courier New" panose="02070309020205020404" pitchFamily="49" charset="0"/>
              </a:rPr>
              <a:t>0.8")]</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model.levers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RealLever</a:t>
            </a:r>
            <a:r>
              <a:rPr lang="en-US" sz="1200" dirty="0" smtClean="0">
                <a:latin typeface="Courier New" panose="02070309020205020404" pitchFamily="49" charset="0"/>
                <a:cs typeface="Courier New" panose="02070309020205020404" pitchFamily="49" charset="0"/>
              </a:rPr>
              <a:t>("</a:t>
            </a:r>
            <a:r>
              <a:rPr lang="en-US" sz="1200" dirty="0" err="1">
                <a:solidFill>
                  <a:srgbClr val="00B050"/>
                </a:solidFill>
                <a:latin typeface="Courier New" panose="02070309020205020404" pitchFamily="49" charset="0"/>
                <a:cs typeface="Courier New" panose="02070309020205020404" pitchFamily="49" charset="0"/>
              </a:rPr>
              <a:t>array_of_levers</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0.0</a:t>
            </a:r>
            <a:r>
              <a:rPr lang="en-US" sz="1200" dirty="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0.1</a:t>
            </a:r>
            <a:r>
              <a:rPr lang="en-US" sz="1200" dirty="0">
                <a:latin typeface="Courier New" panose="02070309020205020404" pitchFamily="49" charset="0"/>
                <a:cs typeface="Courier New" panose="02070309020205020404" pitchFamily="49" charset="0"/>
              </a:rPr>
              <a:t>, length=</a:t>
            </a:r>
            <a:r>
              <a:rPr lang="en-US" sz="1200" dirty="0">
                <a:solidFill>
                  <a:srgbClr val="FF0000"/>
                </a:solidFill>
                <a:latin typeface="Courier New" panose="02070309020205020404" pitchFamily="49" charset="0"/>
                <a:cs typeface="Courier New" panose="02070309020205020404" pitchFamily="49" charset="0"/>
              </a:rPr>
              <a:t>100</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err="1">
                <a:latin typeface="Courier New" panose="02070309020205020404" pitchFamily="49" charset="0"/>
                <a:cs typeface="Courier New" panose="02070309020205020404" pitchFamily="49" charset="0"/>
              </a:rPr>
              <a:t>model.uncertainties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parameter_name1</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0.0</a:t>
            </a:r>
            <a:r>
              <a:rPr lang="en-US" sz="1200" dirty="0" smtClean="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5.00</a:t>
            </a:r>
            <a:r>
              <a:rPr lang="en-US" sz="1200" dirty="0" smtClean="0">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UniformUncertainty</a:t>
            </a:r>
            <a:r>
              <a:rPr lang="en-US" sz="1200" dirty="0" smtClean="0">
                <a:latin typeface="Courier New" panose="02070309020205020404" pitchFamily="49" charset="0"/>
                <a:cs typeface="Courier New" panose="02070309020205020404" pitchFamily="49" charset="0"/>
              </a:rPr>
              <a:t>("</a:t>
            </a:r>
            <a:r>
              <a:rPr lang="en-US" sz="1200" dirty="0" smtClean="0">
                <a:solidFill>
                  <a:srgbClr val="00B050"/>
                </a:solidFill>
                <a:latin typeface="Courier New" panose="02070309020205020404" pitchFamily="49" charset="0"/>
                <a:cs typeface="Courier New" panose="02070309020205020404" pitchFamily="49" charset="0"/>
              </a:rPr>
              <a:t>parameter_name2</a:t>
            </a:r>
            <a:r>
              <a:rPr lang="en-US" sz="1200" dirty="0" smtClean="0">
                <a:latin typeface="Courier New" panose="02070309020205020404" pitchFamily="49" charset="0"/>
                <a:cs typeface="Courier New" panose="02070309020205020404" pitchFamily="49" charset="0"/>
              </a:rPr>
              <a:t>", </a:t>
            </a:r>
            <a:r>
              <a:rPr lang="en-US" sz="1200" dirty="0">
                <a:solidFill>
                  <a:srgbClr val="FF0000"/>
                </a:solidFill>
                <a:latin typeface="Courier New" panose="02070309020205020404" pitchFamily="49" charset="0"/>
                <a:cs typeface="Courier New" panose="02070309020205020404" pitchFamily="49" charset="0"/>
              </a:rPr>
              <a:t>2.0</a:t>
            </a:r>
            <a:r>
              <a:rPr lang="en-US" sz="1200" dirty="0">
                <a:latin typeface="Courier New" panose="02070309020205020404" pitchFamily="49" charset="0"/>
                <a:cs typeface="Courier New" panose="02070309020205020404" pitchFamily="49" charset="0"/>
              </a:rPr>
              <a:t>, </a:t>
            </a:r>
            <a:r>
              <a:rPr lang="en-US" sz="1200" dirty="0" smtClean="0">
                <a:solidFill>
                  <a:srgbClr val="FF0000"/>
                </a:solidFill>
                <a:latin typeface="Courier New" panose="02070309020205020404" pitchFamily="49" charset="0"/>
                <a:cs typeface="Courier New" panose="02070309020205020404" pitchFamily="49" charset="0"/>
              </a:rPr>
              <a:t>8.5</a:t>
            </a:r>
            <a:r>
              <a:rPr lang="en-US" sz="1200" dirty="0" smtClean="0">
                <a:latin typeface="Courier New" panose="02070309020205020404" pitchFamily="49" charset="0"/>
                <a:cs typeface="Courier New" panose="02070309020205020404" pitchFamily="49" charset="0"/>
              </a:rPr>
              <a:t>)]</a:t>
            </a:r>
          </a:p>
          <a:p>
            <a:endParaRPr lang="en-US" sz="1200" dirty="0">
              <a:latin typeface="Courier New" panose="02070309020205020404" pitchFamily="49" charset="0"/>
              <a:cs typeface="Courier New" panose="02070309020205020404" pitchFamily="49" charset="0"/>
            </a:endParaRPr>
          </a:p>
          <a:p>
            <a:r>
              <a:rPr lang="en-US" sz="1200" dirty="0">
                <a:latin typeface="Courier New" panose="02070309020205020404" pitchFamily="49" charset="0"/>
                <a:cs typeface="Courier New" panose="02070309020205020404" pitchFamily="49" charset="0"/>
              </a:rPr>
              <a:t>output = optimize(model, "</a:t>
            </a:r>
            <a:r>
              <a:rPr lang="en-US" sz="1200" dirty="0">
                <a:solidFill>
                  <a:srgbClr val="00B050"/>
                </a:solidFill>
                <a:latin typeface="Courier New" panose="02070309020205020404" pitchFamily="49" charset="0"/>
                <a:cs typeface="Courier New" panose="02070309020205020404" pitchFamily="49" charset="0"/>
              </a:rPr>
              <a:t>NSGAII</a:t>
            </a:r>
            <a:r>
              <a:rPr lang="en-US" sz="1200" dirty="0">
                <a:latin typeface="Courier New" panose="02070309020205020404" pitchFamily="49" charset="0"/>
                <a:cs typeface="Courier New" panose="02070309020205020404" pitchFamily="49" charset="0"/>
              </a:rPr>
              <a:t>", 10000)</a:t>
            </a:r>
            <a:endParaRPr lang="en-US" sz="1200" dirty="0" smtClean="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
        <p:nvSpPr>
          <p:cNvPr id="10" name="Rectangle 9"/>
          <p:cNvSpPr/>
          <p:nvPr/>
        </p:nvSpPr>
        <p:spPr>
          <a:xfrm>
            <a:off x="7162800" y="2885471"/>
            <a:ext cx="1638300" cy="523220"/>
          </a:xfrm>
          <a:prstGeom prst="rect">
            <a:avLst/>
          </a:prstGeom>
        </p:spPr>
        <p:txBody>
          <a:bodyPr wrap="square">
            <a:spAutoFit/>
          </a:bodyPr>
          <a:lstStyle/>
          <a:p>
            <a:r>
              <a:rPr lang="en-US" sz="1400" b="1" dirty="0" smtClean="0">
                <a:solidFill>
                  <a:srgbClr val="24292E"/>
                </a:solidFill>
              </a:rPr>
              <a:t>parameters</a:t>
            </a:r>
            <a:r>
              <a:rPr lang="en-US" sz="1400" dirty="0" smtClean="0">
                <a:solidFill>
                  <a:srgbClr val="24292E"/>
                </a:solidFill>
              </a:rPr>
              <a:t> </a:t>
            </a:r>
            <a:r>
              <a:rPr lang="en-US" sz="1400" dirty="0">
                <a:solidFill>
                  <a:srgbClr val="24292E"/>
                </a:solidFill>
              </a:rPr>
              <a:t>of </a:t>
            </a:r>
            <a:r>
              <a:rPr lang="en-US" sz="1400" dirty="0" smtClean="0">
                <a:solidFill>
                  <a:srgbClr val="24292E"/>
                </a:solidFill>
              </a:rPr>
              <a:t>interest</a:t>
            </a:r>
            <a:endParaRPr lang="en-US" sz="1400" dirty="0"/>
          </a:p>
        </p:txBody>
      </p:sp>
      <p:sp>
        <p:nvSpPr>
          <p:cNvPr id="11" name="Rectangle 10"/>
          <p:cNvSpPr/>
          <p:nvPr/>
        </p:nvSpPr>
        <p:spPr>
          <a:xfrm>
            <a:off x="7162800" y="3407716"/>
            <a:ext cx="1970395" cy="523220"/>
          </a:xfrm>
          <a:prstGeom prst="rect">
            <a:avLst/>
          </a:prstGeom>
        </p:spPr>
        <p:txBody>
          <a:bodyPr wrap="square">
            <a:spAutoFit/>
          </a:bodyPr>
          <a:lstStyle/>
          <a:p>
            <a:r>
              <a:rPr lang="en-US" sz="1400" b="1" dirty="0">
                <a:solidFill>
                  <a:srgbClr val="24292E"/>
                </a:solidFill>
              </a:rPr>
              <a:t>model responses </a:t>
            </a:r>
            <a:r>
              <a:rPr lang="en-US" sz="1400" dirty="0">
                <a:solidFill>
                  <a:srgbClr val="24292E"/>
                </a:solidFill>
              </a:rPr>
              <a:t>or outputs</a:t>
            </a:r>
            <a:endParaRPr lang="en-US" sz="1400" dirty="0"/>
          </a:p>
        </p:txBody>
      </p:sp>
      <p:sp>
        <p:nvSpPr>
          <p:cNvPr id="12" name="Rectangle 11"/>
          <p:cNvSpPr/>
          <p:nvPr/>
        </p:nvSpPr>
        <p:spPr>
          <a:xfrm>
            <a:off x="7162800" y="3977497"/>
            <a:ext cx="1970395" cy="523220"/>
          </a:xfrm>
          <a:prstGeom prst="rect">
            <a:avLst/>
          </a:prstGeom>
        </p:spPr>
        <p:txBody>
          <a:bodyPr wrap="square">
            <a:spAutoFit/>
          </a:bodyPr>
          <a:lstStyle/>
          <a:p>
            <a:r>
              <a:rPr lang="en-US" sz="1400" b="1" dirty="0">
                <a:solidFill>
                  <a:srgbClr val="24292E"/>
                </a:solidFill>
              </a:rPr>
              <a:t>constraints</a:t>
            </a:r>
            <a:r>
              <a:rPr lang="en-US" sz="1400" dirty="0">
                <a:solidFill>
                  <a:srgbClr val="24292E"/>
                </a:solidFill>
              </a:rPr>
              <a:t> that must be satisfied</a:t>
            </a:r>
            <a:endParaRPr lang="en-US" sz="1400" dirty="0"/>
          </a:p>
        </p:txBody>
      </p:sp>
      <p:sp>
        <p:nvSpPr>
          <p:cNvPr id="13" name="Rectangle 12"/>
          <p:cNvSpPr/>
          <p:nvPr/>
        </p:nvSpPr>
        <p:spPr>
          <a:xfrm>
            <a:off x="7162800" y="4547278"/>
            <a:ext cx="1970395" cy="523220"/>
          </a:xfrm>
          <a:prstGeom prst="rect">
            <a:avLst/>
          </a:prstGeom>
        </p:spPr>
        <p:txBody>
          <a:bodyPr wrap="square">
            <a:spAutoFit/>
          </a:bodyPr>
          <a:lstStyle/>
          <a:p>
            <a:r>
              <a:rPr lang="en-US" sz="1400" dirty="0">
                <a:solidFill>
                  <a:srgbClr val="24292E"/>
                </a:solidFill>
              </a:rPr>
              <a:t>parameters </a:t>
            </a:r>
            <a:r>
              <a:rPr lang="en-US" sz="1400" dirty="0" smtClean="0">
                <a:solidFill>
                  <a:srgbClr val="24292E"/>
                </a:solidFill>
              </a:rPr>
              <a:t>we </a:t>
            </a:r>
            <a:r>
              <a:rPr lang="en-US" sz="1400" dirty="0">
                <a:solidFill>
                  <a:srgbClr val="24292E"/>
                </a:solidFill>
              </a:rPr>
              <a:t>have </a:t>
            </a:r>
            <a:r>
              <a:rPr lang="en-US" sz="1400" dirty="0" smtClean="0">
                <a:solidFill>
                  <a:srgbClr val="24292E"/>
                </a:solidFill>
              </a:rPr>
              <a:t>control over (</a:t>
            </a:r>
            <a:r>
              <a:rPr lang="en-US" sz="1400" b="1" dirty="0" smtClean="0">
                <a:solidFill>
                  <a:srgbClr val="24292E"/>
                </a:solidFill>
              </a:rPr>
              <a:t>levers</a:t>
            </a:r>
            <a:r>
              <a:rPr lang="en-US" sz="1400" dirty="0" smtClean="0">
                <a:solidFill>
                  <a:srgbClr val="24292E"/>
                </a:solidFill>
              </a:rPr>
              <a:t>)</a:t>
            </a:r>
            <a:endParaRPr lang="en-US" sz="1400" dirty="0"/>
          </a:p>
        </p:txBody>
      </p:sp>
      <p:sp>
        <p:nvSpPr>
          <p:cNvPr id="14" name="Rectangle 13"/>
          <p:cNvSpPr/>
          <p:nvPr/>
        </p:nvSpPr>
        <p:spPr>
          <a:xfrm>
            <a:off x="7162800" y="5117059"/>
            <a:ext cx="1970395" cy="954107"/>
          </a:xfrm>
          <a:prstGeom prst="rect">
            <a:avLst/>
          </a:prstGeom>
        </p:spPr>
        <p:txBody>
          <a:bodyPr wrap="square">
            <a:spAutoFit/>
          </a:bodyPr>
          <a:lstStyle/>
          <a:p>
            <a:r>
              <a:rPr lang="en-US" sz="1400" dirty="0" smtClean="0">
                <a:solidFill>
                  <a:srgbClr val="24292E"/>
                </a:solidFill>
              </a:rPr>
              <a:t>parameters representing </a:t>
            </a:r>
            <a:r>
              <a:rPr lang="en-US" sz="1400" dirty="0" err="1">
                <a:solidFill>
                  <a:srgbClr val="24292E"/>
                </a:solidFill>
              </a:rPr>
              <a:t>exogeneous</a:t>
            </a:r>
            <a:r>
              <a:rPr lang="en-US" sz="1400" dirty="0">
                <a:solidFill>
                  <a:srgbClr val="24292E"/>
                </a:solidFill>
              </a:rPr>
              <a:t> </a:t>
            </a:r>
            <a:r>
              <a:rPr lang="en-US" sz="1400" b="1" dirty="0">
                <a:solidFill>
                  <a:srgbClr val="24292E"/>
                </a:solidFill>
              </a:rPr>
              <a:t>uncertainties</a:t>
            </a:r>
            <a:endParaRPr lang="en-US" sz="1400" b="1" dirty="0"/>
          </a:p>
        </p:txBody>
      </p:sp>
      <p:cxnSp>
        <p:nvCxnSpPr>
          <p:cNvPr id="16" name="Straight Arrow Connector 15"/>
          <p:cNvCxnSpPr/>
          <p:nvPr/>
        </p:nvCxnSpPr>
        <p:spPr>
          <a:xfrm flipH="1">
            <a:off x="6858000" y="3124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858000" y="3657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6858000" y="42672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858000" y="48006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6858000" y="533400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162800" y="1828800"/>
            <a:ext cx="1638300" cy="523220"/>
          </a:xfrm>
          <a:prstGeom prst="rect">
            <a:avLst/>
          </a:prstGeom>
        </p:spPr>
        <p:txBody>
          <a:bodyPr wrap="square">
            <a:spAutoFit/>
          </a:bodyPr>
          <a:lstStyle/>
          <a:p>
            <a:r>
              <a:rPr lang="en-US" sz="1400" b="1" dirty="0" smtClean="0">
                <a:solidFill>
                  <a:srgbClr val="24292E"/>
                </a:solidFill>
              </a:rPr>
              <a:t>system model </a:t>
            </a:r>
            <a:r>
              <a:rPr lang="en-US" sz="1400" dirty="0" smtClean="0">
                <a:solidFill>
                  <a:srgbClr val="24292E"/>
                </a:solidFill>
              </a:rPr>
              <a:t>as a function</a:t>
            </a:r>
            <a:endParaRPr lang="en-US" sz="1400" dirty="0"/>
          </a:p>
        </p:txBody>
      </p:sp>
      <p:cxnSp>
        <p:nvCxnSpPr>
          <p:cNvPr id="22" name="Straight Arrow Connector 21"/>
          <p:cNvCxnSpPr/>
          <p:nvPr/>
        </p:nvCxnSpPr>
        <p:spPr>
          <a:xfrm flipH="1">
            <a:off x="6858000" y="2067529"/>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180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8229600" cy="48006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pollution_limit</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6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6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6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6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 utility from pollution</a:t>
            </a:r>
          </a:p>
          <a:p>
            <a:r>
              <a:rPr lang="en-US" sz="1400" dirty="0" smtClean="0">
                <a:latin typeface="Courier New" panose="02070309020205020404" pitchFamily="49" charset="0"/>
                <a:cs typeface="Courier New" panose="02070309020205020404" pitchFamily="49" charset="0"/>
              </a:rPr>
              <a:t>         delta = 0.98,    </a:t>
            </a:r>
            <a:r>
              <a:rPr lang="en-US" sz="1400" dirty="0" smtClean="0">
                <a:solidFill>
                  <a:schemeClr val="bg1">
                    <a:lumMod val="65000"/>
                  </a:schemeClr>
                </a:solidFill>
                <a:latin typeface="Courier New" panose="02070309020205020404" pitchFamily="49" charset="0"/>
                <a:cs typeface="Courier New" panose="02070309020205020404" pitchFamily="49" charset="0"/>
              </a:rPr>
              <a:t># future utility discount rate</a:t>
            </a:r>
          </a:p>
          <a:p>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monte</a:t>
            </a:r>
            <a:r>
              <a:rPr lang="en-US" sz="1400" dirty="0">
                <a:solidFill>
                  <a:schemeClr val="bg1">
                    <a:lumMod val="65000"/>
                  </a:schemeClr>
                </a:solidFill>
                <a:latin typeface="Courier New" panose="02070309020205020404" pitchFamily="49" charset="0"/>
                <a:cs typeface="Courier New" panose="02070309020205020404" pitchFamily="49" charset="0"/>
              </a:rPr>
              <a:t> </a:t>
            </a:r>
            <a:r>
              <a:rPr lang="en-US" sz="1400" dirty="0" err="1">
                <a:solidFill>
                  <a:schemeClr val="bg1">
                    <a:lumMod val="65000"/>
                  </a:schemeClr>
                </a:solidFill>
                <a:latin typeface="Courier New" panose="02070309020205020404" pitchFamily="49" charset="0"/>
                <a:cs typeface="Courier New" panose="02070309020205020404" pitchFamily="49" charset="0"/>
              </a:rPr>
              <a:t>carlo</a:t>
            </a:r>
            <a:r>
              <a:rPr lang="en-US" sz="1400" dirty="0">
                <a:solidFill>
                  <a:schemeClr val="bg1">
                    <a:lumMod val="65000"/>
                  </a:schemeClr>
                </a:solidFill>
                <a:latin typeface="Courier New" panose="02070309020205020404" pitchFamily="49" charset="0"/>
                <a:cs typeface="Courier New" panose="02070309020205020404" pitchFamily="49" charset="0"/>
              </a:rPr>
              <a:t> sampling of natural inflows</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21</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37180093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57200" y="1447800"/>
            <a:ext cx="5638800" cy="4572000"/>
          </a:xfrm>
          <a:solidFill>
            <a:schemeClr val="bg1">
              <a:lumMod val="95000"/>
            </a:schemeClr>
          </a:solidFill>
        </p:spPr>
        <p:txBody>
          <a:bodyPr>
            <a:noAutofit/>
          </a:bodyPr>
          <a:lstStyle/>
          <a:p>
            <a:r>
              <a:rPr lang="en-US" sz="1050" dirty="0">
                <a:latin typeface="Courier New" panose="02070309020205020404" pitchFamily="49" charset="0"/>
                <a:cs typeface="Courier New" panose="02070309020205020404" pitchFamily="49" charset="0"/>
              </a:rPr>
              <a:t>model = Model(</a:t>
            </a:r>
            <a:r>
              <a:rPr lang="en-US" sz="1050" dirty="0" err="1">
                <a:latin typeface="Courier New" panose="02070309020205020404" pitchFamily="49" charset="0"/>
                <a:cs typeface="Courier New" panose="02070309020205020404" pitchFamily="49" charset="0"/>
              </a:rPr>
              <a:t>lake_problem</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model.parameters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Parameter("b"),</a:t>
            </a:r>
          </a:p>
          <a:p>
            <a:r>
              <a:rPr lang="en-US" sz="1050" dirty="0">
                <a:latin typeface="Courier New" panose="02070309020205020404" pitchFamily="49" charset="0"/>
                <a:cs typeface="Courier New" panose="02070309020205020404" pitchFamily="49" charset="0"/>
              </a:rPr>
              <a:t>                    Parameter("q"),</a:t>
            </a:r>
          </a:p>
          <a:p>
            <a:r>
              <a:rPr lang="en-US" sz="1050" dirty="0">
                <a:latin typeface="Courier New" panose="02070309020205020404" pitchFamily="49" charset="0"/>
                <a:cs typeface="Courier New" panose="02070309020205020404" pitchFamily="49" charset="0"/>
              </a:rPr>
              <a:t>                    Parameter("mean"),</a:t>
            </a:r>
          </a:p>
          <a:p>
            <a:r>
              <a:rPr lang="en-US" sz="1050" dirty="0">
                <a:latin typeface="Courier New" panose="02070309020205020404" pitchFamily="49" charset="0"/>
                <a:cs typeface="Courier New" panose="02070309020205020404" pitchFamily="49" charset="0"/>
              </a:rPr>
              <a:t>                    Parameter("</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Parameter("delta")]</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model.responses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Response("reliability",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model.constraints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model.levers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RealLever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pollution_limit</a:t>
            </a:r>
            <a:r>
              <a:rPr lang="en-US" sz="1050" dirty="0">
                <a:latin typeface="Courier New" panose="02070309020205020404" pitchFamily="49" charset="0"/>
                <a:cs typeface="Courier New" panose="02070309020205020404" pitchFamily="49" charset="0"/>
              </a:rPr>
              <a:t>", 0.0, 0.1, length=100)]</a:t>
            </a:r>
          </a:p>
          <a:p>
            <a:endParaRPr lang="en-US" sz="1050" dirty="0">
              <a:latin typeface="Courier New" panose="02070309020205020404" pitchFamily="49" charset="0"/>
              <a:cs typeface="Courier New" panose="02070309020205020404" pitchFamily="49" charset="0"/>
            </a:endParaRPr>
          </a:p>
          <a:p>
            <a:r>
              <a:rPr lang="en-US" sz="1050" dirty="0" err="1" smtClean="0">
                <a:latin typeface="Courier New" panose="02070309020205020404" pitchFamily="49" charset="0"/>
                <a:cs typeface="Courier New" panose="02070309020205020404" pitchFamily="49" charset="0"/>
              </a:rPr>
              <a:t>model.uncertainties</a:t>
            </a:r>
            <a:r>
              <a:rPr lang="en-US" sz="1050" dirty="0" smtClean="0">
                <a:latin typeface="Courier New" panose="02070309020205020404" pitchFamily="49" charset="0"/>
                <a:cs typeface="Courier New" panose="02070309020205020404" pitchFamily="49" charset="0"/>
              </a:rPr>
              <a:t> </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22</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endParaRPr lang="en-US" sz="1600" dirty="0">
              <a:cs typeface="Courier New" panose="02070309020205020404" pitchFamily="49" charset="0"/>
            </a:endParaRP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levers that we control via our policy</a:t>
            </a: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789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1</a:t>
            </a:r>
            <a:r>
              <a:rPr lang="en-US" sz="2700" b="1" dirty="0"/>
              <a:t>. Open loop control (Intertemporal</a:t>
            </a:r>
            <a:r>
              <a:rPr lang="en-US" sz="2700" b="1" dirty="0" smtClean="0"/>
              <a:t>)</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example.cache</a:t>
            </a:r>
            <a:r>
              <a:rPr lang="en-US" sz="1800" dirty="0">
                <a:latin typeface="Courier New" panose="02070309020205020404" pitchFamily="49" charset="0"/>
                <a:cs typeface="Courier New" panose="02070309020205020404" pitchFamily="49" charset="0"/>
              </a:rPr>
              <a:t>")</a:t>
            </a:r>
          </a:p>
          <a:p>
            <a:r>
              <a:rPr lang="en-US" sz="1800" dirty="0" smtClean="0">
                <a:latin typeface="Courier New" panose="02070309020205020404" pitchFamily="49" charset="0"/>
                <a:cs typeface="Courier New" panose="02070309020205020404" pitchFamily="49" charset="0"/>
              </a:rPr>
              <a:t>output </a:t>
            </a:r>
            <a:r>
              <a:rPr lang="en-US" sz="1800" dirty="0">
                <a:latin typeface="Courier New" panose="02070309020205020404" pitchFamily="49" charset="0"/>
                <a:cs typeface="Courier New" panose="02070309020205020404" pitchFamily="49" charset="0"/>
              </a:rPr>
              <a:t>= cache("</a:t>
            </a:r>
            <a:r>
              <a:rPr lang="en-US" sz="1800" dirty="0">
                <a:solidFill>
                  <a:srgbClr val="00B050"/>
                </a:solidFill>
                <a:latin typeface="Courier New" panose="02070309020205020404" pitchFamily="49" charset="0"/>
                <a:cs typeface="Courier New" panose="02070309020205020404" pitchFamily="49" charset="0"/>
              </a:rPr>
              <a:t>output</a:t>
            </a:r>
            <a:r>
              <a:rPr lang="en-US" sz="1800" dirty="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23</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504825" y="3382089"/>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5" name="Rectangle 4"/>
          <p:cNvSpPr/>
          <p:nvPr/>
        </p:nvSpPr>
        <p:spPr>
          <a:xfrm>
            <a:off x="533400" y="3745468"/>
            <a:ext cx="816864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10000</a:t>
            </a: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25" name="Rectangle 24"/>
          <p:cNvSpPr/>
          <p:nvPr/>
        </p:nvSpPr>
        <p:spPr>
          <a:xfrm>
            <a:off x="447675" y="4111420"/>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26" name="Rectangle 25"/>
          <p:cNvSpPr/>
          <p:nvPr/>
        </p:nvSpPr>
        <p:spPr>
          <a:xfrm>
            <a:off x="476250" y="447479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output.save</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27" name="Rectangle 26"/>
          <p:cNvSpPr/>
          <p:nvPr/>
        </p:nvSpPr>
        <p:spPr>
          <a:xfrm>
            <a:off x="447675" y="4857690"/>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28" name="Rectangle 27"/>
          <p:cNvSpPr/>
          <p:nvPr/>
        </p:nvSpPr>
        <p:spPr>
          <a:xfrm>
            <a:off x="476250" y="5221069"/>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output.as_dataframe</a:t>
            </a:r>
            <a:r>
              <a:rPr lang="en-US" dirty="0">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smtClean="0">
                <a:solidFill>
                  <a:srgbClr val="00B050"/>
                </a:solidFill>
                <a:latin typeface="Courier New" panose="02070309020205020404" pitchFamily="49" charset="0"/>
                <a:cs typeface="Courier New" panose="02070309020205020404" pitchFamily="49" charset="0"/>
              </a:rPr>
              <a:t>output_objectives.csv</a:t>
            </a:r>
            <a:r>
              <a:rPr lang="en-US"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29" name="Rectangle 28"/>
          <p:cNvSpPr/>
          <p:nvPr/>
        </p:nvSpPr>
        <p:spPr>
          <a:xfrm>
            <a:off x="809625" y="5960758"/>
            <a:ext cx="1019175" cy="400110"/>
          </a:xfrm>
          <a:prstGeom prst="rect">
            <a:avLst/>
          </a:prstGeom>
        </p:spPr>
        <p:txBody>
          <a:bodyPr wrap="square">
            <a:spAutoFit/>
          </a:bodyPr>
          <a:lstStyle/>
          <a:p>
            <a:r>
              <a:rPr lang="en-US" sz="2000" dirty="0" smtClean="0">
                <a:cs typeface="Courier New" panose="02070309020205020404" pitchFamily="49" charset="0"/>
              </a:rPr>
              <a:t>To load:</a:t>
            </a:r>
            <a:endParaRPr lang="en-US" sz="2000" dirty="0">
              <a:cs typeface="Courier New" panose="02070309020205020404" pitchFamily="49" charset="0"/>
            </a:endParaRPr>
          </a:p>
        </p:txBody>
      </p:sp>
      <p:sp>
        <p:nvSpPr>
          <p:cNvPr id="30" name="Rectangle 29"/>
          <p:cNvSpPr/>
          <p:nvPr/>
        </p:nvSpPr>
        <p:spPr>
          <a:xfrm>
            <a:off x="1828800" y="5976147"/>
            <a:ext cx="6816090" cy="369332"/>
          </a:xfrm>
          <a:prstGeom prst="rect">
            <a:avLst/>
          </a:prstGeom>
          <a:solidFill>
            <a:schemeClr val="bg1">
              <a:lumMod val="95000"/>
            </a:schemeClr>
          </a:solidFill>
        </p:spPr>
        <p:txBody>
          <a:bodyPr wrap="square">
            <a:spAutoFit/>
          </a:bodyPr>
          <a:lstStyle/>
          <a:p>
            <a:r>
              <a:rPr lang="en-US" dirty="0">
                <a:latin typeface="Courier New" panose="02070309020205020404" pitchFamily="49" charset="0"/>
                <a:cs typeface="Courier New" panose="02070309020205020404" pitchFamily="49" charset="0"/>
              </a:rPr>
              <a:t>output = </a:t>
            </a:r>
            <a:r>
              <a:rPr lang="en-US" dirty="0" smtClean="0">
                <a:latin typeface="Courier New" panose="02070309020205020404" pitchFamily="49" charset="0"/>
                <a:cs typeface="Courier New" panose="02070309020205020404" pitchFamily="49" charset="0"/>
              </a:rPr>
              <a:t>load</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output.csv</a:t>
            </a:r>
            <a:r>
              <a:rPr lang="en-US" dirty="0">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10140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smtClean="0"/>
              <a:t>Model formulation in Rhodium</a:t>
            </a:r>
            <a:br>
              <a:rPr lang="en-US" dirty="0" smtClean="0"/>
            </a:br>
            <a:r>
              <a:rPr lang="en-US" sz="2700" b="1" dirty="0" smtClean="0"/>
              <a:t>2</a:t>
            </a:r>
            <a:r>
              <a:rPr lang="en-US" sz="2700" b="1" dirty="0"/>
              <a:t>. Closed loop control (DPS)</a:t>
            </a:r>
          </a:p>
        </p:txBody>
      </p:sp>
      <p:sp>
        <p:nvSpPr>
          <p:cNvPr id="3" name="Content Placeholder 2"/>
          <p:cNvSpPr>
            <a:spLocks noGrp="1"/>
          </p:cNvSpPr>
          <p:nvPr>
            <p:ph idx="1"/>
          </p:nvPr>
        </p:nvSpPr>
        <p:spPr>
          <a:xfrm>
            <a:off x="476250" y="1295400"/>
            <a:ext cx="8229600" cy="4953000"/>
          </a:xfrm>
          <a:solidFill>
            <a:schemeClr val="bg1">
              <a:lumMod val="95000"/>
            </a:schemeClr>
          </a:solidFill>
        </p:spPr>
        <p:txBody>
          <a:bodyPr>
            <a:noAutofit/>
          </a:bodyPr>
          <a:lstStyle/>
          <a:p>
            <a:r>
              <a:rPr lang="en-US" sz="1400" dirty="0">
                <a:latin typeface="Courier New" panose="02070309020205020404" pitchFamily="49" charset="0"/>
                <a:cs typeface="Courier New" panose="02070309020205020404" pitchFamily="49" charset="0"/>
              </a:rPr>
              <a:t>import math</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numpy</a:t>
            </a:r>
            <a:r>
              <a:rPr lang="en-US" sz="1400" dirty="0">
                <a:latin typeface="Courier New" panose="02070309020205020404" pitchFamily="49" charset="0"/>
                <a:cs typeface="Courier New" panose="02070309020205020404" pitchFamily="49" charset="0"/>
              </a:rPr>
              <a:t> as np</a:t>
            </a: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mpl</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import </a:t>
            </a:r>
            <a:r>
              <a:rPr lang="en-US" sz="1400" dirty="0" err="1">
                <a:latin typeface="Courier New" panose="02070309020205020404" pitchFamily="49" charset="0"/>
                <a:cs typeface="Courier New" panose="02070309020205020404" pitchFamily="49" charset="0"/>
              </a:rPr>
              <a:t>matplotlib.pyplot</a:t>
            </a:r>
            <a:r>
              <a:rPr lang="en-US" sz="1400" dirty="0">
                <a:latin typeface="Courier New" panose="02070309020205020404" pitchFamily="49" charset="0"/>
                <a:cs typeface="Courier New" panose="02070309020205020404" pitchFamily="49" charset="0"/>
              </a:rPr>
              <a:t> as </a:t>
            </a:r>
            <a:r>
              <a:rPr lang="en-US" sz="1400" dirty="0" err="1">
                <a:latin typeface="Courier New" panose="02070309020205020404" pitchFamily="49" charset="0"/>
                <a:cs typeface="Courier New" panose="02070309020205020404" pitchFamily="49" charset="0"/>
              </a:rPr>
              <a:t>plt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from </a:t>
            </a:r>
            <a:r>
              <a:rPr lang="en-US" sz="1400" dirty="0" err="1">
                <a:latin typeface="Courier New" panose="02070309020205020404" pitchFamily="49" charset="0"/>
                <a:cs typeface="Courier New" panose="02070309020205020404" pitchFamily="49" charset="0"/>
              </a:rPr>
              <a:t>scipy.optimize</a:t>
            </a:r>
            <a:r>
              <a:rPr lang="en-US" sz="1400" dirty="0">
                <a:latin typeface="Courier New" panose="02070309020205020404" pitchFamily="49" charset="0"/>
                <a:cs typeface="Courier New" panose="02070309020205020404" pitchFamily="49" charset="0"/>
              </a:rPr>
              <a:t> import </a:t>
            </a:r>
            <a:r>
              <a:rPr lang="en-US" sz="1400" dirty="0" err="1">
                <a:latin typeface="Courier New" panose="02070309020205020404" pitchFamily="49" charset="0"/>
                <a:cs typeface="Courier New" panose="02070309020205020404" pitchFamily="49" charset="0"/>
              </a:rPr>
              <a:t>brentq</a:t>
            </a:r>
            <a:r>
              <a:rPr lang="en-US" sz="1400" dirty="0">
                <a:latin typeface="Courier New" panose="02070309020205020404" pitchFamily="49" charset="0"/>
                <a:cs typeface="Courier New" panose="02070309020205020404" pitchFamily="49" charset="0"/>
              </a:rPr>
              <a:t> as root</a:t>
            </a:r>
          </a:p>
          <a:p>
            <a:r>
              <a:rPr lang="en-US" sz="1400" dirty="0">
                <a:latin typeface="Courier New" panose="02070309020205020404" pitchFamily="49" charset="0"/>
                <a:cs typeface="Courier New" panose="02070309020205020404" pitchFamily="49" charset="0"/>
              </a:rPr>
              <a:t>from rhodium import *</a:t>
            </a:r>
          </a:p>
          <a:p>
            <a:endParaRPr lang="en-US" sz="1400" dirty="0">
              <a:latin typeface="Courier New" panose="02070309020205020404" pitchFamily="49" charset="0"/>
              <a:cs typeface="Courier New" panose="02070309020205020404" pitchFamily="49" charset="0"/>
            </a:endParaRPr>
          </a:p>
          <a:p>
            <a:r>
              <a:rPr lang="en-US" sz="1400" dirty="0">
                <a:solidFill>
                  <a:schemeClr val="bg1">
                    <a:lumMod val="65000"/>
                  </a:schemeClr>
                </a:solidFill>
                <a:latin typeface="Courier New" panose="02070309020205020404" pitchFamily="49" charset="0"/>
                <a:cs typeface="Courier New" panose="02070309020205020404" pitchFamily="49" charset="0"/>
              </a:rPr>
              <a:t># Construct the lake problem</a:t>
            </a:r>
          </a:p>
          <a:p>
            <a:r>
              <a:rPr lang="en-US" sz="1400" dirty="0" err="1">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lake_problem_dps</a:t>
            </a:r>
            <a:r>
              <a:rPr lang="en-US" sz="1400" dirty="0">
                <a:latin typeface="Courier New" panose="02070309020205020404" pitchFamily="49" charset="0"/>
                <a:cs typeface="Courier New" panose="02070309020205020404" pitchFamily="49" charset="0"/>
              </a:rPr>
              <a:t>(policy,  </a:t>
            </a:r>
            <a:r>
              <a:rPr lang="en-US" sz="1400" dirty="0">
                <a:solidFill>
                  <a:schemeClr val="bg1">
                    <a:lumMod val="75000"/>
                  </a:schemeClr>
                </a:solidFill>
                <a:latin typeface="Courier New" panose="02070309020205020404" pitchFamily="49" charset="0"/>
                <a:cs typeface="Courier New" panose="02070309020205020404" pitchFamily="49" charset="0"/>
              </a:rPr>
              <a:t># the DPS policy</a:t>
            </a:r>
          </a:p>
          <a:p>
            <a:r>
              <a:rPr lang="en-US" sz="1400" dirty="0">
                <a:latin typeface="Courier New" panose="02070309020205020404" pitchFamily="49" charset="0"/>
                <a:cs typeface="Courier New" panose="02070309020205020404" pitchFamily="49" charset="0"/>
              </a:rPr>
              <a:t>         b = 0.42,        </a:t>
            </a:r>
            <a:r>
              <a:rPr lang="en-US" sz="1400" dirty="0">
                <a:solidFill>
                  <a:schemeClr val="bg1">
                    <a:lumMod val="75000"/>
                  </a:schemeClr>
                </a:solidFill>
                <a:latin typeface="Courier New" panose="02070309020205020404" pitchFamily="49" charset="0"/>
                <a:cs typeface="Courier New" panose="02070309020205020404" pitchFamily="49" charset="0"/>
              </a:rPr>
              <a:t># decay rate for P in lake (0.42 = irreversible)</a:t>
            </a:r>
          </a:p>
          <a:p>
            <a:r>
              <a:rPr lang="en-US" sz="1400" dirty="0">
                <a:latin typeface="Courier New" panose="02070309020205020404" pitchFamily="49" charset="0"/>
                <a:cs typeface="Courier New" panose="02070309020205020404" pitchFamily="49" charset="0"/>
              </a:rPr>
              <a:t>         q = 2.0,         </a:t>
            </a:r>
            <a:r>
              <a:rPr lang="en-US" sz="1400" dirty="0">
                <a:solidFill>
                  <a:schemeClr val="bg1">
                    <a:lumMod val="75000"/>
                  </a:schemeClr>
                </a:solidFill>
                <a:latin typeface="Courier New" panose="02070309020205020404" pitchFamily="49" charset="0"/>
                <a:cs typeface="Courier New" panose="02070309020205020404" pitchFamily="49" charset="0"/>
              </a:rPr>
              <a:t># recycling exponent</a:t>
            </a:r>
          </a:p>
          <a:p>
            <a:r>
              <a:rPr lang="en-US" sz="1400" dirty="0">
                <a:latin typeface="Courier New" panose="02070309020205020404" pitchFamily="49" charset="0"/>
                <a:cs typeface="Courier New" panose="02070309020205020404" pitchFamily="49" charset="0"/>
              </a:rPr>
              <a:t>         mean = 0.02,     </a:t>
            </a:r>
            <a:r>
              <a:rPr lang="en-US" sz="1400" dirty="0">
                <a:solidFill>
                  <a:schemeClr val="bg1">
                    <a:lumMod val="75000"/>
                  </a:schemeClr>
                </a:solidFill>
                <a:latin typeface="Courier New" panose="02070309020205020404" pitchFamily="49" charset="0"/>
                <a:cs typeface="Courier New" panose="02070309020205020404" pitchFamily="49" charset="0"/>
              </a:rPr>
              <a:t># mean of natural inflows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 0.001,   </a:t>
            </a:r>
            <a:r>
              <a:rPr lang="en-US" sz="1400" dirty="0">
                <a:solidFill>
                  <a:schemeClr val="bg1">
                    <a:lumMod val="75000"/>
                  </a:schemeClr>
                </a:solidFill>
                <a:latin typeface="Courier New" panose="02070309020205020404" pitchFamily="49" charset="0"/>
                <a:cs typeface="Courier New" panose="02070309020205020404" pitchFamily="49" charset="0"/>
              </a:rPr>
              <a:t># standard deviation of natural inflows</a:t>
            </a:r>
          </a:p>
          <a:p>
            <a:r>
              <a:rPr lang="en-US" sz="1400" dirty="0">
                <a:latin typeface="Courier New" panose="02070309020205020404" pitchFamily="49" charset="0"/>
                <a:cs typeface="Courier New" panose="02070309020205020404" pitchFamily="49" charset="0"/>
              </a:rPr>
              <a:t>         alpha = 0.4,     </a:t>
            </a:r>
            <a:r>
              <a:rPr lang="en-US" sz="1400" dirty="0">
                <a:solidFill>
                  <a:schemeClr val="bg1">
                    <a:lumMod val="75000"/>
                  </a:schemeClr>
                </a:solidFill>
                <a:latin typeface="Courier New" panose="02070309020205020404" pitchFamily="49" charset="0"/>
                <a:cs typeface="Courier New" panose="02070309020205020404" pitchFamily="49" charset="0"/>
              </a:rPr>
              <a:t># utility from pollution</a:t>
            </a:r>
          </a:p>
          <a:p>
            <a:r>
              <a:rPr lang="en-US" sz="1400" dirty="0">
                <a:latin typeface="Courier New" panose="02070309020205020404" pitchFamily="49" charset="0"/>
                <a:cs typeface="Courier New" panose="02070309020205020404" pitchFamily="49" charset="0"/>
              </a:rPr>
              <a:t>         delta = 0.98,    </a:t>
            </a:r>
            <a:r>
              <a:rPr lang="en-US" sz="1400" dirty="0">
                <a:solidFill>
                  <a:schemeClr val="bg1">
                    <a:lumMod val="75000"/>
                  </a:schemeClr>
                </a:solidFill>
                <a:latin typeface="Courier New" panose="02070309020205020404" pitchFamily="49" charset="0"/>
                <a:cs typeface="Courier New" panose="02070309020205020404" pitchFamily="49" charset="0"/>
              </a:rPr>
              <a:t># future utility discount rate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nsamples</a:t>
            </a:r>
            <a:r>
              <a:rPr lang="en-US" sz="1400" dirty="0">
                <a:latin typeface="Courier New" panose="02070309020205020404" pitchFamily="49" charset="0"/>
                <a:cs typeface="Courier New" panose="02070309020205020404" pitchFamily="49" charset="0"/>
              </a:rPr>
              <a:t> = 100,  </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monte</a:t>
            </a:r>
            <a:r>
              <a:rPr lang="en-US" sz="1400" dirty="0">
                <a:solidFill>
                  <a:schemeClr val="bg1">
                    <a:lumMod val="75000"/>
                  </a:schemeClr>
                </a:solidFill>
                <a:latin typeface="Courier New" panose="02070309020205020404" pitchFamily="49" charset="0"/>
                <a:cs typeface="Courier New" panose="02070309020205020404" pitchFamily="49" charset="0"/>
              </a:rPr>
              <a:t> </a:t>
            </a:r>
            <a:r>
              <a:rPr lang="en-US" sz="1400" dirty="0" err="1">
                <a:solidFill>
                  <a:schemeClr val="bg1">
                    <a:lumMod val="75000"/>
                  </a:schemeClr>
                </a:solidFill>
                <a:latin typeface="Courier New" panose="02070309020205020404" pitchFamily="49" charset="0"/>
                <a:cs typeface="Courier New" panose="02070309020205020404" pitchFamily="49" charset="0"/>
              </a:rPr>
              <a:t>carlo</a:t>
            </a:r>
            <a:r>
              <a:rPr lang="en-US" sz="1400" dirty="0">
                <a:solidFill>
                  <a:schemeClr val="bg1">
                    <a:lumMod val="75000"/>
                  </a:schemeClr>
                </a:solidFill>
                <a:latin typeface="Courier New" panose="02070309020205020404" pitchFamily="49" charset="0"/>
                <a:cs typeface="Courier New" panose="02070309020205020404" pitchFamily="49" charset="0"/>
              </a:rPr>
              <a:t> sampling of natural inflows</a:t>
            </a:r>
          </a:p>
          <a:p>
            <a:r>
              <a:rPr lang="en-US" sz="1400" dirty="0">
                <a:latin typeface="Courier New" panose="02070309020205020404" pitchFamily="49" charset="0"/>
                <a:cs typeface="Courier New" panose="02070309020205020404" pitchFamily="49" charset="0"/>
              </a:rPr>
              <a:t>         steps = 100):    </a:t>
            </a:r>
            <a:r>
              <a:rPr lang="en-US" sz="1400" dirty="0">
                <a:solidFill>
                  <a:schemeClr val="bg1">
                    <a:lumMod val="75000"/>
                  </a:schemeClr>
                </a:solidFill>
                <a:latin typeface="Courier New" panose="02070309020205020404" pitchFamily="49" charset="0"/>
                <a:cs typeface="Courier New" panose="02070309020205020404" pitchFamily="49" charset="0"/>
              </a:rPr>
              <a:t># the number of time steps (e.g., days</a:t>
            </a:r>
            <a:r>
              <a:rPr lang="en-US" sz="1400" dirty="0" smtClean="0">
                <a:solidFill>
                  <a:schemeClr val="bg1">
                    <a:lumMod val="75000"/>
                  </a:schemeClr>
                </a:solidFill>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dirty="0" smtClean="0">
                <a:solidFill>
                  <a:schemeClr val="bg1">
                    <a:lumMod val="65000"/>
                  </a:schemeClr>
                </a:solidFill>
                <a:latin typeface="Courier New" panose="02070309020205020404" pitchFamily="49" charset="0"/>
                <a:cs typeface="Courier New" panose="02070309020205020404" pitchFamily="49" charset="0"/>
              </a:rPr>
              <a:t>#Body of function</a:t>
            </a:r>
            <a:endParaRPr lang="en-US" sz="1400" dirty="0">
              <a:solidFill>
                <a:schemeClr val="bg1">
                  <a:lumMod val="65000"/>
                </a:schemeClr>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return (</a:t>
            </a:r>
            <a:r>
              <a:rPr lang="en-US" sz="1400" dirty="0" err="1">
                <a:latin typeface="Courier New" panose="02070309020205020404" pitchFamily="49" charset="0"/>
                <a:cs typeface="Courier New" panose="02070309020205020404" pitchFamily="49" charset="0"/>
              </a:rPr>
              <a:t>max_P</a:t>
            </a:r>
            <a:r>
              <a:rPr lang="en-US" sz="1400" dirty="0">
                <a:latin typeface="Courier New" panose="02070309020205020404" pitchFamily="49" charset="0"/>
                <a:cs typeface="Courier New" panose="02070309020205020404" pitchFamily="49" charset="0"/>
              </a:rPr>
              <a:t>, utility, inertia, reliability</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24</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Script can be found </a:t>
            </a:r>
            <a:r>
              <a:rPr lang="en-US" dirty="0" smtClean="0">
                <a:hlinkClick r:id="rId2"/>
              </a:rPr>
              <a:t>here</a:t>
            </a:r>
            <a:endParaRPr lang="en-US" dirty="0"/>
          </a:p>
        </p:txBody>
      </p:sp>
    </p:spTree>
    <p:extLst>
      <p:ext uri="{BB962C8B-B14F-4D97-AF65-F5344CB8AC3E}">
        <p14:creationId xmlns:p14="http://schemas.microsoft.com/office/powerpoint/2010/main" val="814884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57200" y="1447800"/>
            <a:ext cx="5714998" cy="4800600"/>
          </a:xfrm>
          <a:solidFill>
            <a:schemeClr val="bg1">
              <a:lumMod val="95000"/>
            </a:schemeClr>
          </a:solidFill>
        </p:spPr>
        <p:txBody>
          <a:bodyPr>
            <a:noAutofit/>
          </a:bodyPr>
          <a:lstStyle/>
          <a:p>
            <a:r>
              <a:rPr lang="en-US" sz="1050" dirty="0" err="1">
                <a:latin typeface="Courier New" panose="02070309020205020404" pitchFamily="49" charset="0"/>
                <a:cs typeface="Courier New" panose="02070309020205020404" pitchFamily="49" charset="0"/>
              </a:rPr>
              <a:t>dps_model</a:t>
            </a:r>
            <a:r>
              <a:rPr lang="en-US" sz="1050" dirty="0">
                <a:latin typeface="Courier New" panose="02070309020205020404" pitchFamily="49" charset="0"/>
                <a:cs typeface="Courier New" panose="02070309020205020404" pitchFamily="49" charset="0"/>
              </a:rPr>
              <a:t> = Model(</a:t>
            </a:r>
            <a:r>
              <a:rPr lang="en-US" sz="1050" dirty="0" err="1">
                <a:latin typeface="Courier New" panose="02070309020205020404" pitchFamily="49" charset="0"/>
                <a:cs typeface="Courier New" panose="02070309020205020404" pitchFamily="49" charset="0"/>
              </a:rPr>
              <a:t>lake_problem_dps</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dps_model.parameters</a:t>
            </a:r>
            <a:r>
              <a:rPr lang="en-US" sz="1050" dirty="0">
                <a:latin typeface="Courier New" panose="02070309020205020404" pitchFamily="49" charset="0"/>
                <a:cs typeface="Courier New" panose="02070309020205020404" pitchFamily="49" charset="0"/>
              </a:rPr>
              <a:t> = [Parameter("policy"),</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("b"),</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("q"),</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("mean"),</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Parameter</a:t>
            </a:r>
            <a:r>
              <a:rPr lang="en-US" sz="1050" dirty="0">
                <a:latin typeface="Courier New" panose="02070309020205020404" pitchFamily="49" charset="0"/>
                <a:cs typeface="Courier New" panose="02070309020205020404" pitchFamily="49" charset="0"/>
              </a:rPr>
              <a:t>("delta")]</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dps_model.responses</a:t>
            </a:r>
            <a:r>
              <a:rPr lang="en-US" sz="1050" dirty="0">
                <a:latin typeface="Courier New" panose="02070309020205020404" pitchFamily="49" charset="0"/>
                <a:cs typeface="Courier New" panose="02070309020205020404" pitchFamily="49" charset="0"/>
              </a:rPr>
              <a:t> = [Response("</a:t>
            </a:r>
            <a:r>
              <a:rPr lang="en-US" sz="1050" dirty="0" err="1">
                <a:latin typeface="Courier New" panose="02070309020205020404" pitchFamily="49" charset="0"/>
                <a:cs typeface="Courier New" panose="02070309020205020404" pitchFamily="49" charset="0"/>
              </a:rPr>
              <a:t>max_P</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Response.MINIMIZE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("utility",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("inertia",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Response</a:t>
            </a:r>
            <a:r>
              <a:rPr lang="en-US" sz="1050" dirty="0">
                <a:latin typeface="Courier New" panose="02070309020205020404" pitchFamily="49" charset="0"/>
                <a:cs typeface="Courier New" panose="02070309020205020404" pitchFamily="49" charset="0"/>
              </a:rPr>
              <a:t>("reliability", </a:t>
            </a:r>
            <a:r>
              <a:rPr lang="en-US" sz="1050" dirty="0" err="1">
                <a:latin typeface="Courier New" panose="02070309020205020404" pitchFamily="49" charset="0"/>
                <a:cs typeface="Courier New" panose="02070309020205020404" pitchFamily="49" charset="0"/>
              </a:rPr>
              <a:t>Response.MAXIMIZE</a:t>
            </a:r>
            <a:r>
              <a:rPr lang="en-US" sz="1050" dirty="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dps_model.constraints</a:t>
            </a:r>
            <a:r>
              <a:rPr lang="en-US" sz="1050" dirty="0">
                <a:latin typeface="Courier New" panose="02070309020205020404" pitchFamily="49" charset="0"/>
                <a:cs typeface="Courier New" panose="02070309020205020404" pitchFamily="49" charset="0"/>
              </a:rPr>
              <a:t> = [Constraint("reliability &gt;= 0.95")]</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dps_model.levers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CubicDPSLever</a:t>
            </a:r>
            <a:r>
              <a:rPr lang="en-US" sz="1050" dirty="0">
                <a:latin typeface="Courier New" panose="02070309020205020404" pitchFamily="49" charset="0"/>
                <a:cs typeface="Courier New" panose="02070309020205020404" pitchFamily="49" charset="0"/>
              </a:rPr>
              <a:t>("policy", length=3</a:t>
            </a:r>
            <a:r>
              <a:rPr lang="en-US" sz="1050" dirty="0" smtClean="0">
                <a:latin typeface="Courier New" panose="02070309020205020404" pitchFamily="49" charset="0"/>
                <a:cs typeface="Courier New" panose="02070309020205020404" pitchFamily="49" charset="0"/>
              </a:rPr>
              <a:t>)]</a:t>
            </a:r>
          </a:p>
          <a:p>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dps_model.uncertainties</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("b", 0.1, 0.45),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("q", 2.0, 4.5),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("mean", 0.01, 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stdev</a:t>
            </a:r>
            <a:r>
              <a:rPr lang="en-US" sz="1050" dirty="0">
                <a:latin typeface="Courier New" panose="02070309020205020404" pitchFamily="49" charset="0"/>
                <a:cs typeface="Courier New" panose="02070309020205020404" pitchFamily="49" charset="0"/>
              </a:rPr>
              <a:t>", 0.001, 0.005),</a:t>
            </a:r>
          </a:p>
          <a:p>
            <a:r>
              <a:rPr lang="en-US" sz="1050" dirty="0">
                <a:latin typeface="Courier New" panose="02070309020205020404" pitchFamily="49" charset="0"/>
                <a:cs typeface="Courier New" panose="02070309020205020404" pitchFamily="49" charset="0"/>
              </a:rPr>
              <a:t>                       </a:t>
            </a:r>
            <a:r>
              <a:rPr lang="en-US" sz="1050" dirty="0" smtClean="0">
                <a:latin typeface="Courier New" panose="02070309020205020404" pitchFamily="49" charset="0"/>
                <a:cs typeface="Courier New" panose="02070309020205020404" pitchFamily="49" charset="0"/>
              </a:rPr>
              <a:t>    </a:t>
            </a:r>
            <a:r>
              <a:rPr lang="en-US" sz="1050" dirty="0" err="1" smtClean="0">
                <a:latin typeface="Courier New" panose="02070309020205020404" pitchFamily="49" charset="0"/>
                <a:cs typeface="Courier New" panose="02070309020205020404" pitchFamily="49" charset="0"/>
              </a:rPr>
              <a:t>UniformUncertainty</a:t>
            </a:r>
            <a:r>
              <a:rPr lang="en-US" sz="1050" dirty="0">
                <a:latin typeface="Courier New" panose="02070309020205020404" pitchFamily="49" charset="0"/>
                <a:cs typeface="Courier New" panose="02070309020205020404" pitchFamily="49" charset="0"/>
              </a:rPr>
              <a:t>("delta", 0.93, 0.99</a:t>
            </a:r>
            <a:r>
              <a:rPr lang="en-US" sz="1050" dirty="0" smtClean="0">
                <a:latin typeface="Courier New" panose="02070309020205020404" pitchFamily="49" charset="0"/>
                <a:cs typeface="Courier New" panose="02070309020205020404" pitchFamily="49" charset="0"/>
              </a:rPr>
              <a:t>)]</a:t>
            </a:r>
            <a:endParaRPr lang="en-US" sz="105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8" name="Rectangle 7"/>
          <p:cNvSpPr/>
          <p:nvPr/>
        </p:nvSpPr>
        <p:spPr>
          <a:xfrm>
            <a:off x="6172199" y="2082225"/>
            <a:ext cx="3000375" cy="584775"/>
          </a:xfrm>
          <a:prstGeom prst="rect">
            <a:avLst/>
          </a:prstGeom>
        </p:spPr>
        <p:txBody>
          <a:bodyPr wrap="square">
            <a:spAutoFit/>
          </a:bodyPr>
          <a:lstStyle/>
          <a:p>
            <a:r>
              <a:rPr lang="en-US" sz="1600" dirty="0" smtClean="0">
                <a:cs typeface="Courier New" panose="02070309020205020404" pitchFamily="49" charset="0"/>
              </a:rPr>
              <a:t>Define </a:t>
            </a:r>
            <a:r>
              <a:rPr lang="en-US" sz="1600" dirty="0">
                <a:cs typeface="Courier New" panose="02070309020205020404" pitchFamily="49" charset="0"/>
              </a:rPr>
              <a:t>all parameters to the model that we will be studying</a:t>
            </a:r>
            <a:endParaRPr lang="en-US" sz="1600" dirty="0">
              <a:cs typeface="Courier New" panose="02070309020205020404" pitchFamily="49" charset="0"/>
            </a:endParaRPr>
          </a:p>
        </p:txBody>
      </p:sp>
      <p:sp>
        <p:nvSpPr>
          <p:cNvPr id="9" name="Rectangle 8"/>
          <p:cNvSpPr/>
          <p:nvPr/>
        </p:nvSpPr>
        <p:spPr>
          <a:xfrm>
            <a:off x="6172199" y="3319046"/>
            <a:ext cx="3000375" cy="338554"/>
          </a:xfrm>
          <a:prstGeom prst="rect">
            <a:avLst/>
          </a:prstGeom>
        </p:spPr>
        <p:txBody>
          <a:bodyPr wrap="square">
            <a:spAutoFit/>
          </a:bodyPr>
          <a:lstStyle/>
          <a:p>
            <a:r>
              <a:rPr lang="en-US" sz="1600" dirty="0">
                <a:cs typeface="Courier New" panose="02070309020205020404" pitchFamily="49" charset="0"/>
              </a:rPr>
              <a:t>Define the model outputs</a:t>
            </a:r>
          </a:p>
        </p:txBody>
      </p:sp>
      <p:sp>
        <p:nvSpPr>
          <p:cNvPr id="10" name="Rectangle 9"/>
          <p:cNvSpPr/>
          <p:nvPr/>
        </p:nvSpPr>
        <p:spPr>
          <a:xfrm>
            <a:off x="5867400" y="3864873"/>
            <a:ext cx="3305175" cy="584775"/>
          </a:xfrm>
          <a:prstGeom prst="rect">
            <a:avLst/>
          </a:prstGeom>
        </p:spPr>
        <p:txBody>
          <a:bodyPr wrap="square">
            <a:spAutoFit/>
          </a:bodyPr>
          <a:lstStyle/>
          <a:p>
            <a:r>
              <a:rPr lang="en-US" sz="1600" dirty="0">
                <a:cs typeface="Courier New" panose="02070309020205020404" pitchFamily="49" charset="0"/>
              </a:rPr>
              <a:t>Define any constraints (can reference any parameter or </a:t>
            </a:r>
            <a:r>
              <a:rPr lang="en-US" sz="1600" dirty="0" smtClean="0">
                <a:cs typeface="Courier New" panose="02070309020205020404" pitchFamily="49" charset="0"/>
              </a:rPr>
              <a:t>response)</a:t>
            </a:r>
            <a:endParaRPr lang="en-US" sz="1600" dirty="0">
              <a:cs typeface="Courier New" panose="02070309020205020404" pitchFamily="49" charset="0"/>
            </a:endParaRPr>
          </a:p>
        </p:txBody>
      </p:sp>
      <p:sp>
        <p:nvSpPr>
          <p:cNvPr id="11" name="Rectangle 10"/>
          <p:cNvSpPr/>
          <p:nvPr/>
        </p:nvSpPr>
        <p:spPr>
          <a:xfrm>
            <a:off x="6172199" y="4449648"/>
            <a:ext cx="3000375" cy="584775"/>
          </a:xfrm>
          <a:prstGeom prst="rect">
            <a:avLst/>
          </a:prstGeom>
        </p:spPr>
        <p:txBody>
          <a:bodyPr wrap="square">
            <a:spAutoFit/>
          </a:bodyPr>
          <a:lstStyle/>
          <a:p>
            <a:r>
              <a:rPr lang="en-US" sz="1600" dirty="0" smtClean="0">
                <a:cs typeface="Courier New" panose="02070309020205020404" pitchFamily="49" charset="0"/>
              </a:rPr>
              <a:t>This strategy uses a DPS function as a lever</a:t>
            </a:r>
            <a:endParaRPr lang="en-US" sz="1600" dirty="0">
              <a:cs typeface="Courier New" panose="02070309020205020404" pitchFamily="49" charset="0"/>
            </a:endParaRPr>
          </a:p>
        </p:txBody>
      </p:sp>
      <p:sp>
        <p:nvSpPr>
          <p:cNvPr id="12" name="Rectangle 11"/>
          <p:cNvSpPr/>
          <p:nvPr/>
        </p:nvSpPr>
        <p:spPr>
          <a:xfrm>
            <a:off x="6172199" y="5164253"/>
            <a:ext cx="3000375" cy="584775"/>
          </a:xfrm>
          <a:prstGeom prst="rect">
            <a:avLst/>
          </a:prstGeom>
        </p:spPr>
        <p:txBody>
          <a:bodyPr wrap="square">
            <a:spAutoFit/>
          </a:bodyPr>
          <a:lstStyle/>
          <a:p>
            <a:r>
              <a:rPr lang="en-US" sz="1600" dirty="0" smtClean="0">
                <a:cs typeface="Courier New" panose="02070309020205020404" pitchFamily="49" charset="0"/>
              </a:rPr>
              <a:t>Some </a:t>
            </a:r>
            <a:r>
              <a:rPr lang="en-US" sz="1600" dirty="0">
                <a:cs typeface="Courier New" panose="02070309020205020404" pitchFamily="49" charset="0"/>
              </a:rPr>
              <a:t>parameters are </a:t>
            </a:r>
            <a:r>
              <a:rPr lang="en-US" sz="1600" dirty="0" smtClean="0">
                <a:cs typeface="Courier New" panose="02070309020205020404" pitchFamily="49" charset="0"/>
              </a:rPr>
              <a:t>exogenous uncertainties</a:t>
            </a:r>
            <a:endParaRPr lang="en-US" sz="1600" dirty="0">
              <a:cs typeface="Courier New" panose="02070309020205020404" pitchFamily="49" charset="0"/>
            </a:endParaRPr>
          </a:p>
        </p:txBody>
      </p:sp>
      <p:cxnSp>
        <p:nvCxnSpPr>
          <p:cNvPr id="19" name="Straight Arrow Connector 18"/>
          <p:cNvCxnSpPr/>
          <p:nvPr/>
        </p:nvCxnSpPr>
        <p:spPr>
          <a:xfrm flipH="1">
            <a:off x="5943600" y="3481366"/>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593080" y="41808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943600" y="47142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943600" y="5400071"/>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943600" y="2282385"/>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4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pPr algn="l"/>
            <a:r>
              <a:rPr lang="en-US" dirty="0"/>
              <a:t>Model formulation in Rhodium</a:t>
            </a:r>
            <a:br>
              <a:rPr lang="en-US" dirty="0"/>
            </a:br>
            <a:r>
              <a:rPr lang="en-US" sz="2700" b="1" dirty="0"/>
              <a:t>2. Closed loop control (DPS)</a:t>
            </a:r>
            <a:endParaRPr lang="en-US" b="1" dirty="0"/>
          </a:p>
        </p:txBody>
      </p:sp>
      <p:sp>
        <p:nvSpPr>
          <p:cNvPr id="3" name="Content Placeholder 2"/>
          <p:cNvSpPr>
            <a:spLocks noGrp="1"/>
          </p:cNvSpPr>
          <p:nvPr>
            <p:ph idx="1"/>
          </p:nvPr>
        </p:nvSpPr>
        <p:spPr>
          <a:xfrm>
            <a:off x="485775" y="2259561"/>
            <a:ext cx="8216265" cy="1141638"/>
          </a:xfrm>
          <a:solidFill>
            <a:schemeClr val="bg1">
              <a:lumMod val="95000"/>
            </a:schemeClr>
          </a:solidFill>
        </p:spPr>
        <p:txBody>
          <a:bodyPr>
            <a:noAutofit/>
          </a:bodyPr>
          <a:lstStyle/>
          <a:p>
            <a:r>
              <a:rPr lang="en-US" sz="1800" dirty="0" err="1" smtClean="0">
                <a:latin typeface="Courier New" panose="02070309020205020404" pitchFamily="49" charset="0"/>
                <a:cs typeface="Courier New" panose="02070309020205020404" pitchFamily="49" charset="0"/>
              </a:rPr>
              <a:t>setup_cache</a:t>
            </a:r>
            <a:r>
              <a:rPr lang="en-US" sz="1800" dirty="0" smtClean="0">
                <a:latin typeface="Courier New" panose="02070309020205020404" pitchFamily="49" charset="0"/>
                <a:cs typeface="Courier New" panose="02070309020205020404" pitchFamily="49" charset="0"/>
              </a:rPr>
              <a:t>(file="</a:t>
            </a:r>
            <a:r>
              <a:rPr lang="en-US" sz="1800" dirty="0" err="1">
                <a:solidFill>
                  <a:srgbClr val="00B050"/>
                </a:solidFill>
                <a:latin typeface="Courier New" panose="02070309020205020404" pitchFamily="49" charset="0"/>
                <a:cs typeface="Courier New" panose="02070309020205020404" pitchFamily="49" charset="0"/>
              </a:rPr>
              <a:t>dps_example.cache</a:t>
            </a:r>
            <a:r>
              <a:rPr lang="en-US" sz="1800" dirty="0" smtClean="0">
                <a:latin typeface="Courier New" panose="02070309020205020404" pitchFamily="49" charset="0"/>
                <a:cs typeface="Courier New" panose="02070309020205020404" pitchFamily="49" charset="0"/>
              </a:rPr>
              <a:t>")</a:t>
            </a:r>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dps_output</a:t>
            </a:r>
            <a:r>
              <a:rPr lang="en-US" sz="1800" dirty="0">
                <a:latin typeface="Courier New" panose="02070309020205020404" pitchFamily="49" charset="0"/>
                <a:cs typeface="Courier New" panose="02070309020205020404" pitchFamily="49" charset="0"/>
              </a:rPr>
              <a:t> = cache</a:t>
            </a:r>
            <a:r>
              <a:rPr lang="en-US" sz="1800" dirty="0" smtClean="0">
                <a:latin typeface="Courier New" panose="02070309020205020404" pitchFamily="49" charset="0"/>
                <a:cs typeface="Courier New" panose="02070309020205020404" pitchFamily="49" charset="0"/>
              </a:rPr>
              <a:t>("</a:t>
            </a:r>
            <a:r>
              <a:rPr lang="en-US" sz="1800" dirty="0" err="1">
                <a:solidFill>
                  <a:srgbClr val="00B050"/>
                </a:solidFill>
                <a:latin typeface="Courier New" panose="02070309020205020404" pitchFamily="49" charset="0"/>
                <a:cs typeface="Courier New" panose="02070309020205020404" pitchFamily="49" charset="0"/>
              </a:rPr>
              <a:t>dps_output</a:t>
            </a:r>
            <a:r>
              <a:rPr lang="en-US" sz="1800" dirty="0" smtClean="0">
                <a:latin typeface="Courier New" panose="02070309020205020404" pitchFamily="49" charset="0"/>
                <a:cs typeface="Courier New" panose="02070309020205020404" pitchFamily="49" charset="0"/>
              </a:rPr>
              <a:t>", </a:t>
            </a:r>
            <a:r>
              <a:rPr lang="en-US" sz="1800" dirty="0">
                <a:solidFill>
                  <a:srgbClr val="0070C0"/>
                </a:solidFill>
                <a:latin typeface="Courier New" panose="02070309020205020404" pitchFamily="49" charset="0"/>
                <a:cs typeface="Courier New" panose="02070309020205020404" pitchFamily="49" charset="0"/>
              </a:rPr>
              <a:t>lambda</a:t>
            </a:r>
            <a:r>
              <a:rPr lang="en-US" sz="1800" dirty="0">
                <a:latin typeface="Courier New" panose="02070309020205020404" pitchFamily="49" charset="0"/>
                <a:cs typeface="Courier New" panose="02070309020205020404" pitchFamily="49" charset="0"/>
              </a:rPr>
              <a:t>: optimize(model, "</a:t>
            </a:r>
            <a:r>
              <a:rPr lang="en-US" sz="1800" dirty="0">
                <a:solidFill>
                  <a:srgbClr val="00B050"/>
                </a:solidFill>
                <a:latin typeface="Courier New" panose="02070309020205020404" pitchFamily="49" charset="0"/>
                <a:cs typeface="Courier New" panose="02070309020205020404" pitchFamily="49" charset="0"/>
              </a:rPr>
              <a:t>NSGAII</a:t>
            </a:r>
            <a:r>
              <a:rPr lang="en-US" sz="1800" dirty="0">
                <a:latin typeface="Courier New" panose="02070309020205020404" pitchFamily="49" charset="0"/>
                <a:cs typeface="Courier New" panose="02070309020205020404" pitchFamily="49" charset="0"/>
              </a:rPr>
              <a:t>", </a:t>
            </a:r>
            <a:r>
              <a:rPr lang="en-US" sz="1800" dirty="0">
                <a:solidFill>
                  <a:srgbClr val="FF0000"/>
                </a:solidFill>
                <a:latin typeface="Courier New" panose="02070309020205020404" pitchFamily="49" charset="0"/>
                <a:cs typeface="Courier New" panose="02070309020205020404" pitchFamily="49" charset="0"/>
              </a:rPr>
              <a:t>10000</a:t>
            </a:r>
            <a:r>
              <a:rPr lang="en-US" sz="1800" dirty="0" smtClean="0">
                <a:latin typeface="Courier New" panose="02070309020205020404" pitchFamily="49" charset="0"/>
                <a:cs typeface="Courier New" panose="02070309020205020404" pitchFamily="49" charset="0"/>
              </a:rPr>
              <a:t>))</a:t>
            </a:r>
          </a:p>
          <a:p>
            <a:endParaRPr lang="en-US" sz="1800" dirty="0">
              <a:latin typeface="Courier New" panose="02070309020205020404" pitchFamily="49" charset="0"/>
              <a:cs typeface="Courier New" panose="02070309020205020404" pitchFamily="49" charset="0"/>
            </a:endParaRPr>
          </a:p>
          <a:p>
            <a:endParaRPr lang="en-US" sz="1800" dirty="0" smtClean="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
        <p:nvSpPr>
          <p:cNvPr id="7" name="Footer Placeholder 4"/>
          <p:cNvSpPr txBox="1">
            <a:spLocks/>
          </p:cNvSpPr>
          <p:nvPr/>
        </p:nvSpPr>
        <p:spPr>
          <a:xfrm>
            <a:off x="990600" y="6440951"/>
            <a:ext cx="2514600"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Script can be found </a:t>
            </a:r>
            <a:r>
              <a:rPr lang="en-US" dirty="0">
                <a:hlinkClick r:id="rId2"/>
              </a:rPr>
              <a:t>here</a:t>
            </a:r>
            <a:endParaRPr lang="en-US" dirty="0"/>
          </a:p>
        </p:txBody>
      </p:sp>
      <p:sp>
        <p:nvSpPr>
          <p:cNvPr id="18" name="Rectangle 17"/>
          <p:cNvSpPr/>
          <p:nvPr/>
        </p:nvSpPr>
        <p:spPr>
          <a:xfrm>
            <a:off x="533400" y="1539120"/>
            <a:ext cx="8168640" cy="707886"/>
          </a:xfrm>
          <a:prstGeom prst="rect">
            <a:avLst/>
          </a:prstGeom>
        </p:spPr>
        <p:txBody>
          <a:bodyPr wrap="square">
            <a:spAutoFit/>
          </a:bodyPr>
          <a:lstStyle/>
          <a:p>
            <a:r>
              <a:rPr lang="en-US" sz="2000" dirty="0" smtClean="0">
                <a:cs typeface="Courier New" panose="02070309020205020404" pitchFamily="49" charset="0"/>
              </a:rPr>
              <a:t>We can use cache to store intermediate results and also reuse them later without having to rerun the optimization</a:t>
            </a:r>
            <a:endParaRPr lang="en-US" sz="2000" dirty="0">
              <a:cs typeface="Courier New" panose="02070309020205020404" pitchFamily="49" charset="0"/>
            </a:endParaRPr>
          </a:p>
        </p:txBody>
      </p:sp>
      <p:sp>
        <p:nvSpPr>
          <p:cNvPr id="12" name="Rectangle 11"/>
          <p:cNvSpPr/>
          <p:nvPr/>
        </p:nvSpPr>
        <p:spPr>
          <a:xfrm>
            <a:off x="504825" y="3505200"/>
            <a:ext cx="6734175" cy="400110"/>
          </a:xfrm>
          <a:prstGeom prst="rect">
            <a:avLst/>
          </a:prstGeom>
        </p:spPr>
        <p:txBody>
          <a:bodyPr wrap="square">
            <a:spAutoFit/>
          </a:bodyPr>
          <a:lstStyle/>
          <a:p>
            <a:r>
              <a:rPr lang="en-US" sz="2000" dirty="0" smtClean="0">
                <a:cs typeface="Courier New" panose="02070309020205020404" pitchFamily="49" charset="0"/>
              </a:rPr>
              <a:t>Without using the cache, execute with simply:</a:t>
            </a:r>
            <a:endParaRPr lang="en-US" sz="2000" dirty="0">
              <a:cs typeface="Courier New" panose="02070309020205020404" pitchFamily="49" charset="0"/>
            </a:endParaRPr>
          </a:p>
        </p:txBody>
      </p:sp>
      <p:sp>
        <p:nvSpPr>
          <p:cNvPr id="13" name="Rectangle 12"/>
          <p:cNvSpPr/>
          <p:nvPr/>
        </p:nvSpPr>
        <p:spPr>
          <a:xfrm>
            <a:off x="533400" y="3868579"/>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optimize(model, "</a:t>
            </a:r>
            <a:r>
              <a:rPr lang="en-US" dirty="0">
                <a:solidFill>
                  <a:srgbClr val="00B050"/>
                </a:solidFill>
                <a:latin typeface="Courier New" panose="02070309020205020404" pitchFamily="49" charset="0"/>
                <a:cs typeface="Courier New" panose="02070309020205020404" pitchFamily="49" charset="0"/>
              </a:rPr>
              <a:t>NSGAII</a:t>
            </a: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10000</a:t>
            </a: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14" name="Rectangle 13"/>
          <p:cNvSpPr/>
          <p:nvPr/>
        </p:nvSpPr>
        <p:spPr>
          <a:xfrm>
            <a:off x="447675" y="4372689"/>
            <a:ext cx="6734175" cy="400110"/>
          </a:xfrm>
          <a:prstGeom prst="rect">
            <a:avLst/>
          </a:prstGeom>
        </p:spPr>
        <p:txBody>
          <a:bodyPr wrap="square">
            <a:spAutoFit/>
          </a:bodyPr>
          <a:lstStyle/>
          <a:p>
            <a:r>
              <a:rPr lang="en-US" sz="2000" dirty="0" smtClean="0">
                <a:cs typeface="Courier New" panose="02070309020205020404" pitchFamily="49" charset="0"/>
              </a:rPr>
              <a:t>To store outputs:</a:t>
            </a:r>
            <a:endParaRPr lang="en-US" sz="2000" dirty="0">
              <a:cs typeface="Courier New" panose="02070309020205020404" pitchFamily="49" charset="0"/>
            </a:endParaRPr>
          </a:p>
        </p:txBody>
      </p:sp>
      <p:sp>
        <p:nvSpPr>
          <p:cNvPr id="15" name="Rectangle 14"/>
          <p:cNvSpPr/>
          <p:nvPr/>
        </p:nvSpPr>
        <p:spPr>
          <a:xfrm>
            <a:off x="476250" y="4736068"/>
            <a:ext cx="8168640" cy="369332"/>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.save</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dps_output.csv</a:t>
            </a:r>
            <a:r>
              <a:rPr lang="en-US"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16" name="Rectangle 15"/>
          <p:cNvSpPr/>
          <p:nvPr/>
        </p:nvSpPr>
        <p:spPr>
          <a:xfrm>
            <a:off x="447675" y="5118959"/>
            <a:ext cx="6734175" cy="400110"/>
          </a:xfrm>
          <a:prstGeom prst="rect">
            <a:avLst/>
          </a:prstGeom>
        </p:spPr>
        <p:txBody>
          <a:bodyPr wrap="square">
            <a:spAutoFit/>
          </a:bodyPr>
          <a:lstStyle/>
          <a:p>
            <a:r>
              <a:rPr lang="en-US" sz="2000" dirty="0" smtClean="0">
                <a:cs typeface="Courier New" panose="02070309020205020404" pitchFamily="49" charset="0"/>
              </a:rPr>
              <a:t>To store only objectives:</a:t>
            </a:r>
            <a:endParaRPr lang="en-US" sz="2000" dirty="0">
              <a:cs typeface="Courier New" panose="02070309020205020404" pitchFamily="49" charset="0"/>
            </a:endParaRPr>
          </a:p>
        </p:txBody>
      </p:sp>
      <p:sp>
        <p:nvSpPr>
          <p:cNvPr id="17" name="Rectangle 16"/>
          <p:cNvSpPr/>
          <p:nvPr/>
        </p:nvSpPr>
        <p:spPr>
          <a:xfrm>
            <a:off x="476250" y="5482338"/>
            <a:ext cx="8168640" cy="646331"/>
          </a:xfrm>
          <a:prstGeom prst="rect">
            <a:avLst/>
          </a:prstGeom>
          <a:solidFill>
            <a:schemeClr val="bg1">
              <a:lumMod val="95000"/>
            </a:schemeClr>
          </a:solidFill>
        </p:spPr>
        <p:txBody>
          <a:bodyPr wrap="square">
            <a:spAutoFit/>
          </a:bodyPr>
          <a:lstStyle/>
          <a:p>
            <a:r>
              <a:rPr lang="en-US" dirty="0" err="1">
                <a:latin typeface="Courier New" panose="02070309020205020404" pitchFamily="49" charset="0"/>
                <a:cs typeface="Courier New" panose="02070309020205020404" pitchFamily="49" charset="0"/>
              </a:rPr>
              <a:t>dps_output</a:t>
            </a:r>
            <a:r>
              <a:rPr lang="en-US" dirty="0" err="1" smtClean="0">
                <a:latin typeface="Courier New" panose="02070309020205020404" pitchFamily="49" charset="0"/>
                <a:cs typeface="Courier New" panose="02070309020205020404" pitchFamily="49" charset="0"/>
              </a:rPr>
              <a:t>.as_dataframe</a:t>
            </a:r>
            <a:r>
              <a:rPr lang="en-US" dirty="0">
                <a:latin typeface="Courier New" panose="02070309020205020404" pitchFamily="49" charset="0"/>
                <a:cs typeface="Courier New" panose="02070309020205020404" pitchFamily="49" charset="0"/>
              </a:rPr>
              <a:t>()[</a:t>
            </a:r>
            <a:r>
              <a:rPr lang="en-US" dirty="0" smtClean="0">
                <a:solidFill>
                  <a:srgbClr val="7030A0"/>
                </a:solidFill>
                <a:latin typeface="Courier New" panose="02070309020205020404" pitchFamily="49" charset="0"/>
                <a:cs typeface="Courier New" panose="02070309020205020404" pitchFamily="49" charset="0"/>
              </a:rPr>
              <a:t>list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dps_model.responses.keys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to_csv</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dps_output_objectives.csv</a:t>
            </a:r>
            <a:r>
              <a:rPr lang="en-US"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66468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1524000"/>
          </a:xfrm>
        </p:spPr>
        <p:txBody>
          <a:bodyPr>
            <a:normAutofit lnSpcReduction="10000"/>
          </a:bodyPr>
          <a:lstStyle/>
          <a:p>
            <a:r>
              <a:rPr lang="en-US" dirty="0" smtClean="0"/>
              <a:t>To explore the two sets of candidate strategies using the tools provided by Rhodium, we need to merge them into a single dataset. We can do so by adding a key to each solution identified by each strategy:</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
        <p:nvSpPr>
          <p:cNvPr id="7" name="Rectangle 6"/>
          <p:cNvSpPr/>
          <p:nvPr/>
        </p:nvSpPr>
        <p:spPr>
          <a:xfrm>
            <a:off x="571500" y="3039070"/>
            <a:ext cx="8115300" cy="1754326"/>
          </a:xfrm>
          <a:prstGeom prst="rect">
            <a:avLst/>
          </a:prstGeom>
          <a:solidFill>
            <a:schemeClr val="bg1">
              <a:lumMod val="95000"/>
            </a:schemeClr>
          </a:solidFill>
        </p:spPr>
        <p:txBody>
          <a:bodyPr wrap="square">
            <a:spAutoFit/>
          </a:bodyPr>
          <a:lstStyle/>
          <a:p>
            <a:r>
              <a:rPr lang="en-US" dirty="0">
                <a:solidFill>
                  <a:srgbClr val="0070C0"/>
                </a:solidFill>
                <a:latin typeface="Courier New" panose="02070309020205020404" pitchFamily="49" charset="0"/>
                <a:cs typeface="Courier New" panose="02070309020205020404" pitchFamily="49" charset="0"/>
              </a:rPr>
              <a:t>for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r>
              <a:rPr lang="en-US" dirty="0">
                <a:solidFill>
                  <a:srgbClr val="0070C0"/>
                </a:solidFill>
                <a:latin typeface="Courier New" panose="02070309020205020404" pitchFamily="49" charset="0"/>
                <a:cs typeface="Courier New" panose="02070309020205020404" pitchFamily="49" charset="0"/>
              </a:rPr>
              <a:t>in</a:t>
            </a:r>
            <a:r>
              <a:rPr lang="en-US" dirty="0">
                <a:latin typeface="Courier New" panose="02070309020205020404" pitchFamily="49" charset="0"/>
                <a:cs typeface="Courier New" panose="02070309020205020404" pitchFamily="49" charset="0"/>
              </a:rPr>
              <a:t> </a:t>
            </a:r>
            <a:r>
              <a:rPr lang="en-US" dirty="0">
                <a:solidFill>
                  <a:srgbClr val="7030A0"/>
                </a:solidFill>
                <a:latin typeface="Courier New" panose="02070309020205020404" pitchFamily="49" charset="0"/>
                <a:cs typeface="Courier New" panose="02070309020205020404" pitchFamily="49" charset="0"/>
              </a:rPr>
              <a:t>range</a:t>
            </a:r>
            <a:r>
              <a:rPr lang="en-US" dirty="0">
                <a:latin typeface="Courier New" panose="02070309020205020404" pitchFamily="49" charset="0"/>
                <a:cs typeface="Courier New" panose="02070309020205020404" pitchFamily="49" charset="0"/>
              </a:rPr>
              <a:t>(</a:t>
            </a:r>
            <a:r>
              <a:rPr lang="en-US" dirty="0" err="1">
                <a:solidFill>
                  <a:srgbClr val="7030A0"/>
                </a:solidFill>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(output)):</a:t>
            </a:r>
          </a:p>
          <a:p>
            <a:r>
              <a:rPr lang="en-US" dirty="0">
                <a:latin typeface="Courier New" panose="02070309020205020404" pitchFamily="49" charset="0"/>
                <a:cs typeface="Courier New" panose="02070309020205020404" pitchFamily="49" charset="0"/>
              </a:rPr>
              <a:t>    output[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1</a:t>
            </a:r>
            <a:endParaRPr lang="en-US" dirty="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dps_output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solidFill>
                  <a:srgbClr val="00B050"/>
                </a:solidFill>
                <a:latin typeface="Courier New" panose="02070309020205020404" pitchFamily="49" charset="0"/>
                <a:cs typeface="Courier New" panose="02070309020205020404" pitchFamily="49" charset="0"/>
              </a:rPr>
              <a:t>'strategy</a:t>
            </a:r>
            <a:r>
              <a:rPr lang="en-US" dirty="0" smtClean="0">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0</a:t>
            </a:r>
          </a:p>
          <a:p>
            <a:endParaRPr lang="en-US" dirty="0" smtClean="0">
              <a:solidFill>
                <a:srgbClr val="FF0000"/>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merged = </a:t>
            </a:r>
            <a:r>
              <a:rPr lang="en-US" dirty="0" err="1">
                <a:latin typeface="Courier New" panose="02070309020205020404" pitchFamily="49" charset="0"/>
                <a:cs typeface="Courier New" panose="02070309020205020404" pitchFamily="49" charset="0"/>
              </a:rPr>
              <a:t>DataSet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output+dps_output</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6408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tradeoffs with Rhodium</a:t>
            </a:r>
            <a:endParaRPr lang="en-US" dirty="0"/>
          </a:p>
        </p:txBody>
      </p:sp>
      <p:sp>
        <p:nvSpPr>
          <p:cNvPr id="3" name="Content Placeholder 2"/>
          <p:cNvSpPr>
            <a:spLocks noGrp="1"/>
          </p:cNvSpPr>
          <p:nvPr>
            <p:ph idx="1"/>
          </p:nvPr>
        </p:nvSpPr>
        <p:spPr>
          <a:xfrm>
            <a:off x="457200" y="1447800"/>
            <a:ext cx="8229600" cy="838200"/>
          </a:xfrm>
        </p:spPr>
        <p:txBody>
          <a:bodyPr>
            <a:normAutofit lnSpcReduction="10000"/>
          </a:bodyPr>
          <a:lstStyle/>
          <a:p>
            <a:r>
              <a:rPr lang="en-US" dirty="0" smtClean="0"/>
              <a:t>We can visualize the two sets with </a:t>
            </a:r>
            <a:r>
              <a:rPr lang="en-US" dirty="0" smtClean="0">
                <a:hlinkClick r:id="rId2"/>
              </a:rPr>
              <a:t>J3</a:t>
            </a:r>
            <a:r>
              <a:rPr lang="en-US" dirty="0" smtClean="0"/>
              <a:t>.</a:t>
            </a:r>
          </a:p>
          <a:p>
            <a:r>
              <a:rPr lang="en-US" dirty="0" smtClean="0"/>
              <a:t>We’d need to import </a:t>
            </a:r>
            <a:r>
              <a:rPr lang="en-US" dirty="0"/>
              <a:t>it </a:t>
            </a:r>
            <a:r>
              <a:rPr lang="en-US" dirty="0" smtClean="0"/>
              <a:t>first with: </a:t>
            </a:r>
            <a:r>
              <a:rPr lang="en-US" dirty="0">
                <a:solidFill>
                  <a:srgbClr val="0070C0"/>
                </a:solidFill>
                <a:latin typeface="Courier New" panose="02070309020205020404" pitchFamily="49" charset="0"/>
                <a:cs typeface="Courier New" panose="02070309020205020404" pitchFamily="49" charset="0"/>
              </a:rPr>
              <a:t>from</a:t>
            </a:r>
            <a:r>
              <a:rPr lang="en-US" dirty="0">
                <a:latin typeface="Courier New" panose="02070309020205020404" pitchFamily="49" charset="0"/>
                <a:cs typeface="Courier New" panose="02070309020205020404" pitchFamily="49" charset="0"/>
              </a:rPr>
              <a:t> j3 </a:t>
            </a:r>
            <a:r>
              <a:rPr lang="en-US" dirty="0">
                <a:solidFill>
                  <a:srgbClr val="0070C0"/>
                </a:solidFill>
                <a:latin typeface="Courier New" panose="02070309020205020404" pitchFamily="49" charset="0"/>
                <a:cs typeface="Courier New" panose="02070309020205020404" pitchFamily="49" charset="0"/>
              </a:rPr>
              <a:t>import</a:t>
            </a:r>
            <a:r>
              <a:rPr lang="en-US" dirty="0">
                <a:latin typeface="Courier New" panose="02070309020205020404" pitchFamily="49" charset="0"/>
                <a:cs typeface="Courier New" panose="02070309020205020404" pitchFamily="49" charset="0"/>
              </a:rPr>
              <a:t> J3</a:t>
            </a: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
        <p:nvSpPr>
          <p:cNvPr id="8" name="Rectangle 7"/>
          <p:cNvSpPr/>
          <p:nvPr/>
        </p:nvSpPr>
        <p:spPr>
          <a:xfrm>
            <a:off x="457200" y="2743200"/>
            <a:ext cx="7581900"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J3(</a:t>
            </a:r>
            <a:r>
              <a:rPr lang="en-US" sz="1400" dirty="0" err="1">
                <a:latin typeface="Courier New" panose="02070309020205020404" pitchFamily="49" charset="0"/>
                <a:cs typeface="Courier New" panose="02070309020205020404" pitchFamily="49" charset="0"/>
              </a:rPr>
              <a:t>merged.as_dataframe</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15895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Java High Dimensional Visualiz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 y="1233131"/>
            <a:ext cx="5140271" cy="5043844"/>
          </a:xfrm>
          <a:prstGeom prst="rect">
            <a:avLst/>
          </a:prstGeom>
        </p:spPr>
      </p:pic>
      <p:sp>
        <p:nvSpPr>
          <p:cNvPr id="2" name="Title 1"/>
          <p:cNvSpPr>
            <a:spLocks noGrp="1"/>
          </p:cNvSpPr>
          <p:nvPr>
            <p:ph type="title"/>
          </p:nvPr>
        </p:nvSpPr>
        <p:spPr/>
        <p:txBody>
          <a:bodyPr>
            <a:normAutofit/>
          </a:bodyPr>
          <a:lstStyle/>
          <a:p>
            <a:pPr algn="l"/>
            <a:r>
              <a:rPr lang="en-US" dirty="0"/>
              <a:t>Exploring tradeoffs with Rhodium</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29</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148" b="2588"/>
          <a:stretch/>
        </p:blipFill>
        <p:spPr bwMode="auto">
          <a:xfrm>
            <a:off x="5984050" y="3200400"/>
            <a:ext cx="3159950"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74046" y="5655826"/>
            <a:ext cx="182880" cy="182880"/>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046" y="5930146"/>
            <a:ext cx="182880" cy="182880"/>
          </a:xfrm>
          <a:prstGeom prst="rect">
            <a:avLst/>
          </a:prstGeom>
          <a:solidFill>
            <a:srgbClr val="6000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38200" y="5811797"/>
            <a:ext cx="551754" cy="369332"/>
          </a:xfrm>
          <a:prstGeom prst="rect">
            <a:avLst/>
          </a:prstGeom>
          <a:noFill/>
        </p:spPr>
        <p:txBody>
          <a:bodyPr wrap="none" rtlCol="0">
            <a:spAutoFit/>
          </a:bodyPr>
          <a:lstStyle/>
          <a:p>
            <a:r>
              <a:rPr lang="en-US" dirty="0" smtClean="0"/>
              <a:t>DPS</a:t>
            </a:r>
            <a:endParaRPr lang="en-US" dirty="0"/>
          </a:p>
        </p:txBody>
      </p:sp>
      <p:sp>
        <p:nvSpPr>
          <p:cNvPr id="12" name="TextBox 11"/>
          <p:cNvSpPr txBox="1"/>
          <p:nvPr/>
        </p:nvSpPr>
        <p:spPr>
          <a:xfrm>
            <a:off x="838200" y="5562600"/>
            <a:ext cx="1488869" cy="369332"/>
          </a:xfrm>
          <a:prstGeom prst="rect">
            <a:avLst/>
          </a:prstGeom>
          <a:noFill/>
        </p:spPr>
        <p:txBody>
          <a:bodyPr wrap="none" rtlCol="0">
            <a:spAutoFit/>
          </a:bodyPr>
          <a:lstStyle/>
          <a:p>
            <a:r>
              <a:rPr lang="en-US" dirty="0" smtClean="0"/>
              <a:t>Intertemporal</a:t>
            </a:r>
            <a:endParaRPr lang="en-US" dirty="0"/>
          </a:p>
        </p:txBody>
      </p:sp>
      <p:pic>
        <p:nvPicPr>
          <p:cNvPr id="11" name="Picture 10"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6360" y="1771936"/>
            <a:ext cx="1226839" cy="1708811"/>
          </a:xfrm>
          <a:prstGeom prst="rect">
            <a:avLst/>
          </a:prstGeom>
        </p:spPr>
      </p:pic>
      <p:sp>
        <p:nvSpPr>
          <p:cNvPr id="13" name="5-Point Star 12"/>
          <p:cNvSpPr/>
          <p:nvPr/>
        </p:nvSpPr>
        <p:spPr>
          <a:xfrm>
            <a:off x="1085154" y="2321541"/>
            <a:ext cx="304800" cy="304800"/>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52792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Learning outcomes of this training</a:t>
            </a:r>
            <a:endParaRPr lang="en-US" dirty="0"/>
          </a:p>
        </p:txBody>
      </p:sp>
      <p:sp>
        <p:nvSpPr>
          <p:cNvPr id="3" name="Content Placeholder 2"/>
          <p:cNvSpPr>
            <a:spLocks noGrp="1"/>
          </p:cNvSpPr>
          <p:nvPr>
            <p:ph idx="1"/>
          </p:nvPr>
        </p:nvSpPr>
        <p:spPr>
          <a:xfrm>
            <a:off x="533400" y="1600200"/>
            <a:ext cx="8229600" cy="4419600"/>
          </a:xfrm>
        </p:spPr>
        <p:txBody>
          <a:bodyPr>
            <a:normAutofit/>
          </a:bodyPr>
          <a:lstStyle/>
          <a:p>
            <a:pPr marL="457200" indent="-457200">
              <a:buFont typeface="+mj-lt"/>
              <a:buAutoNum type="arabicPeriod"/>
            </a:pPr>
            <a:r>
              <a:rPr lang="en-US" dirty="0" smtClean="0">
                <a:latin typeface="+mj-lt"/>
              </a:rPr>
              <a:t>Use Rhodium for:</a:t>
            </a:r>
          </a:p>
          <a:p>
            <a:pPr marL="971550" lvl="1" indent="-514350">
              <a:buFont typeface="+mj-lt"/>
              <a:buAutoNum type="romanLcPeriod"/>
            </a:pPr>
            <a:r>
              <a:rPr lang="en-US" dirty="0" smtClean="0">
                <a:latin typeface="+mj-lt"/>
              </a:rPr>
              <a:t>Optimization to generate alternatives</a:t>
            </a:r>
          </a:p>
          <a:p>
            <a:pPr marL="971550" lvl="1" indent="-514350">
              <a:buFont typeface="+mj-lt"/>
              <a:buAutoNum type="romanLcPeriod"/>
            </a:pPr>
            <a:r>
              <a:rPr lang="en-US" dirty="0" smtClean="0">
                <a:latin typeface="+mj-lt"/>
              </a:rPr>
              <a:t>Exploratory modeling for multiple states of the world</a:t>
            </a:r>
          </a:p>
          <a:p>
            <a:pPr marL="971550" lvl="1" indent="-514350">
              <a:buFont typeface="+mj-lt"/>
              <a:buAutoNum type="romanLcPeriod"/>
            </a:pPr>
            <a:r>
              <a:rPr lang="en-US" dirty="0" smtClean="0">
                <a:latin typeface="+mj-lt"/>
              </a:rPr>
              <a:t>Assess the robustness of candidate solutions</a:t>
            </a:r>
          </a:p>
          <a:p>
            <a:pPr marL="971550" lvl="1" indent="-514350">
              <a:buFont typeface="+mj-lt"/>
              <a:buAutoNum type="romanLcPeriod"/>
            </a:pPr>
            <a:r>
              <a:rPr lang="en-US" dirty="0" smtClean="0">
                <a:latin typeface="+mj-lt"/>
              </a:rPr>
              <a:t>Sensitivity analysis to identify key factors for failure</a:t>
            </a:r>
          </a:p>
          <a:p>
            <a:pPr marL="571500" indent="-514350">
              <a:buFont typeface="+mj-lt"/>
              <a:buAutoNum type="arabicPeriod"/>
            </a:pPr>
            <a:r>
              <a:rPr lang="en-US" dirty="0" smtClean="0">
                <a:latin typeface="+mj-lt"/>
              </a:rPr>
              <a:t>Highlight the importance of these steps in the context of MORDM</a:t>
            </a:r>
          </a:p>
          <a:p>
            <a:pPr marL="571500" indent="-514350">
              <a:buFont typeface="+mj-lt"/>
              <a:buAutoNum type="arabicPeriod"/>
            </a:pPr>
            <a:r>
              <a:rPr lang="en-US" dirty="0" smtClean="0">
                <a:latin typeface="+mj-lt"/>
              </a:rPr>
              <a:t>Demonstrate the value of Direct Policy Search (DPS)</a:t>
            </a:r>
          </a:p>
          <a:p>
            <a:pPr marL="571500" indent="-514350">
              <a:buFont typeface="+mj-lt"/>
              <a:buAutoNum type="arabicPeriod"/>
            </a:pPr>
            <a:r>
              <a:rPr lang="en-US" dirty="0" smtClean="0">
                <a:latin typeface="+mj-lt"/>
              </a:rPr>
              <a:t>Investigate the challenges posed by nonlinear tipping points</a:t>
            </a: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dirty="0"/>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745519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important?</a:t>
            </a:r>
            <a:endParaRPr lang="en-US" dirty="0"/>
          </a:p>
        </p:txBody>
      </p:sp>
      <p:sp>
        <p:nvSpPr>
          <p:cNvPr id="3" name="Content Placeholder 2"/>
          <p:cNvSpPr>
            <a:spLocks noGrp="1"/>
          </p:cNvSpPr>
          <p:nvPr>
            <p:ph idx="1"/>
          </p:nvPr>
        </p:nvSpPr>
        <p:spPr>
          <a:xfrm>
            <a:off x="457200" y="1447800"/>
            <a:ext cx="8229600" cy="1905000"/>
          </a:xfrm>
        </p:spPr>
        <p:txBody>
          <a:bodyPr/>
          <a:lstStyle/>
          <a:p>
            <a:r>
              <a:rPr lang="en-US" dirty="0" smtClean="0"/>
              <a:t>The results indicate that the DPS strategy was able to find more dominant solutions than the intertemporal strategy.</a:t>
            </a:r>
          </a:p>
          <a:p>
            <a:pPr marL="0" indent="0"/>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30</a:t>
            </a:fld>
            <a:endParaRPr lang="en-US"/>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00" y="2711136"/>
            <a:ext cx="3605213" cy="3205183"/>
          </a:xfrm>
          <a:prstGeom prst="rect">
            <a:avLst/>
          </a:prstGeom>
        </p:spPr>
      </p:pic>
      <p:sp>
        <p:nvSpPr>
          <p:cNvPr id="8" name="Content Placeholder 2"/>
          <p:cNvSpPr txBox="1">
            <a:spLocks/>
          </p:cNvSpPr>
          <p:nvPr/>
        </p:nvSpPr>
        <p:spPr>
          <a:xfrm>
            <a:off x="3312319" y="2613227"/>
            <a:ext cx="5591175" cy="34189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Multiple DPS solutions outperform intertemporal solutions in every objective. </a:t>
            </a:r>
          </a:p>
          <a:p>
            <a:r>
              <a:rPr lang="en-US" dirty="0" smtClean="0"/>
              <a:t>In other words, DPS is able to find solutions that achieve higher economic benefits at lower P concentrations and higher reliability and inertia.</a:t>
            </a:r>
          </a:p>
        </p:txBody>
      </p:sp>
      <p:sp>
        <p:nvSpPr>
          <p:cNvPr id="10" name="Rectangle 9"/>
          <p:cNvSpPr/>
          <p:nvPr/>
        </p:nvSpPr>
        <p:spPr>
          <a:xfrm>
            <a:off x="152400" y="152400"/>
            <a:ext cx="8839200" cy="5879803"/>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12823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Investigating specific solutions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31</a:t>
            </a:fld>
            <a:endParaRPr lang="en-US" dirty="0"/>
          </a:p>
        </p:txBody>
      </p:sp>
      <p:sp>
        <p:nvSpPr>
          <p:cNvPr id="26"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8" name="Straight Connector 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346740" y="3607772"/>
            <a:ext cx="2787735" cy="2732629"/>
          </a:xfrm>
          <a:prstGeom prst="rect">
            <a:avLst/>
          </a:prstGeom>
        </p:spPr>
      </p:pic>
      <p:pic>
        <p:nvPicPr>
          <p:cNvPr id="13" name="Picture 12"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588" y="3239526"/>
            <a:ext cx="3172212" cy="3220475"/>
          </a:xfrm>
          <a:prstGeom prst="rect">
            <a:avLst/>
          </a:prstGeom>
        </p:spPr>
      </p:pic>
      <p:pic>
        <p:nvPicPr>
          <p:cNvPr id="14" name="Picture 13" descr="Screen Clippi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96692" y="1286771"/>
            <a:ext cx="3180308" cy="3041833"/>
          </a:xfrm>
          <a:prstGeom prst="rect">
            <a:avLst/>
          </a:prstGeom>
        </p:spPr>
      </p:pic>
      <p:sp>
        <p:nvSpPr>
          <p:cNvPr id="15" name="TextBox 14"/>
          <p:cNvSpPr txBox="1"/>
          <p:nvPr/>
        </p:nvSpPr>
        <p:spPr>
          <a:xfrm>
            <a:off x="1600199" y="1447800"/>
            <a:ext cx="1600201" cy="738664"/>
          </a:xfrm>
          <a:prstGeom prst="rect">
            <a:avLst/>
          </a:prstGeom>
          <a:noFill/>
        </p:spPr>
        <p:txBody>
          <a:bodyPr wrap="square" rtlCol="0">
            <a:spAutoFit/>
          </a:bodyPr>
          <a:lstStyle/>
          <a:p>
            <a:pPr algn="r"/>
            <a:r>
              <a:rPr lang="en-US" sz="1400" dirty="0" smtClean="0"/>
              <a:t>DPS solution with highest economic benefits</a:t>
            </a:r>
            <a:endParaRPr lang="en-US" sz="1400" dirty="0"/>
          </a:p>
        </p:txBody>
      </p:sp>
      <p:sp>
        <p:nvSpPr>
          <p:cNvPr id="18" name="TextBox 17"/>
          <p:cNvSpPr txBox="1"/>
          <p:nvPr/>
        </p:nvSpPr>
        <p:spPr>
          <a:xfrm>
            <a:off x="-226129" y="3886200"/>
            <a:ext cx="1600201" cy="523220"/>
          </a:xfrm>
          <a:prstGeom prst="rect">
            <a:avLst/>
          </a:prstGeom>
          <a:noFill/>
        </p:spPr>
        <p:txBody>
          <a:bodyPr wrap="square" rtlCol="0">
            <a:spAutoFit/>
          </a:bodyPr>
          <a:lstStyle/>
          <a:p>
            <a:pPr algn="r"/>
            <a:r>
              <a:rPr lang="en-US" sz="1400" dirty="0" smtClean="0"/>
              <a:t>DPS solution with highest reliability</a:t>
            </a:r>
            <a:endParaRPr lang="en-US" sz="1400" dirty="0"/>
          </a:p>
        </p:txBody>
      </p:sp>
    </p:spTree>
    <p:extLst>
      <p:ext uri="{BB962C8B-B14F-4D97-AF65-F5344CB8AC3E}">
        <p14:creationId xmlns:p14="http://schemas.microsoft.com/office/powerpoint/2010/main" val="6336302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57200" y="1658888"/>
            <a:ext cx="8229600" cy="3751312"/>
          </a:xfrm>
        </p:spPr>
        <p:txBody>
          <a:bodyPr>
            <a:normAutofit/>
          </a:bodyPr>
          <a:lstStyle/>
          <a:p>
            <a:r>
              <a:rPr lang="en-US" dirty="0" smtClean="0"/>
              <a:t>Doing the analysis in this manner, keeps all solutions found between the two strategies (100 for each if using NSGAII). Some of these solutions might be dominated by solutions found using the other strategy. </a:t>
            </a:r>
          </a:p>
          <a:p>
            <a:r>
              <a:rPr lang="en-US" dirty="0" smtClean="0"/>
              <a:t>We can sort all solutions for non-dominance and generate an overall set of non-dominated solutions. </a:t>
            </a:r>
            <a:endParaRPr lang="en-US" dirty="0"/>
          </a:p>
          <a:p>
            <a:r>
              <a:rPr lang="en-US" dirty="0" smtClean="0"/>
              <a:t>To do so one can use </a:t>
            </a:r>
            <a:r>
              <a:rPr lang="en-US" dirty="0" smtClean="0">
                <a:hlinkClick r:id="rId2"/>
              </a:rPr>
              <a:t>pareto.py</a:t>
            </a:r>
            <a:r>
              <a:rPr lang="en-US" dirty="0" smtClean="0"/>
              <a:t>. Save in the same directory and run:</a:t>
            </a:r>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32</a:t>
            </a:fld>
            <a:endParaRPr lang="en-US"/>
          </a:p>
        </p:txBody>
      </p:sp>
      <p:sp>
        <p:nvSpPr>
          <p:cNvPr id="7" name="Rectangle 6"/>
          <p:cNvSpPr/>
          <p:nvPr/>
        </p:nvSpPr>
        <p:spPr>
          <a:xfrm>
            <a:off x="457200" y="4976336"/>
            <a:ext cx="8229600"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python pareto.py ./*output_objectives.csv -o 1-4 -e 0.01 0.01 0.001 0.001 --header 1 --output overallreference.csv --delimiter="," --comment="#" --contribution --maximize 1 3-4</a:t>
            </a:r>
          </a:p>
        </p:txBody>
      </p:sp>
    </p:spTree>
    <p:extLst>
      <p:ext uri="{BB962C8B-B14F-4D97-AF65-F5344CB8AC3E}">
        <p14:creationId xmlns:p14="http://schemas.microsoft.com/office/powerpoint/2010/main" val="4070050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Content Placeholder 2"/>
          <p:cNvSpPr>
            <a:spLocks noGrp="1"/>
          </p:cNvSpPr>
          <p:nvPr>
            <p:ph idx="1"/>
          </p:nvPr>
        </p:nvSpPr>
        <p:spPr>
          <a:xfrm>
            <a:off x="457200" y="1658888"/>
            <a:ext cx="8229600" cy="1770112"/>
          </a:xfrm>
        </p:spPr>
        <p:txBody>
          <a:bodyPr>
            <a:normAutofit/>
          </a:bodyPr>
          <a:lstStyle/>
          <a:p>
            <a:r>
              <a:rPr lang="en-US" dirty="0"/>
              <a:t>This will produce an overall reference set with </a:t>
            </a:r>
            <a:r>
              <a:rPr lang="en-US" b="1" dirty="0"/>
              <a:t>153 solutions</a:t>
            </a:r>
            <a:r>
              <a:rPr lang="en-US" dirty="0"/>
              <a:t>, </a:t>
            </a:r>
            <a:r>
              <a:rPr lang="en-US" b="1" dirty="0"/>
              <a:t>88</a:t>
            </a:r>
            <a:r>
              <a:rPr lang="en-US" dirty="0"/>
              <a:t> of which came from the </a:t>
            </a:r>
            <a:r>
              <a:rPr lang="en-US" b="1" dirty="0"/>
              <a:t>DPS</a:t>
            </a:r>
            <a:r>
              <a:rPr lang="en-US" dirty="0"/>
              <a:t> strategy and </a:t>
            </a:r>
            <a:r>
              <a:rPr lang="en-US" b="1" dirty="0"/>
              <a:t>65</a:t>
            </a:r>
            <a:r>
              <a:rPr lang="en-US" dirty="0"/>
              <a:t> from the </a:t>
            </a:r>
            <a:r>
              <a:rPr lang="en-US" b="1" dirty="0"/>
              <a:t>intertemporal</a:t>
            </a:r>
            <a:r>
              <a:rPr lang="en-US" dirty="0"/>
              <a:t>.  </a:t>
            </a:r>
            <a:endParaRPr lang="en-US" dirty="0" smtClean="0"/>
          </a:p>
          <a:p>
            <a:r>
              <a:rPr lang="en-US" dirty="0" smtClean="0"/>
              <a:t>To load and continue the analysis with this set run:</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7/30/2019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33</a:t>
            </a:fld>
            <a:endParaRPr lang="en-US"/>
          </a:p>
        </p:txBody>
      </p:sp>
      <p:sp>
        <p:nvSpPr>
          <p:cNvPr id="7" name="Rectangle 6"/>
          <p:cNvSpPr/>
          <p:nvPr/>
        </p:nvSpPr>
        <p:spPr>
          <a:xfrm>
            <a:off x="457200" y="3733800"/>
            <a:ext cx="8229600" cy="523220"/>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 = [</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sol_no</a:t>
            </a:r>
            <a:r>
              <a:rPr lang="en-US" sz="1400" dirty="0">
                <a:latin typeface="Courier New" panose="02070309020205020404" pitchFamily="49" charset="0"/>
                <a:cs typeface="Courier New" panose="02070309020205020404" pitchFamily="49" charset="0"/>
              </a:rPr>
              <a:t>']+</a:t>
            </a:r>
            <a:r>
              <a:rPr lang="en-US" sz="1400" dirty="0">
                <a:solidFill>
                  <a:srgbClr val="7030A0"/>
                </a:solidFill>
                <a:latin typeface="Courier New" panose="02070309020205020404" pitchFamily="49" charset="0"/>
                <a:cs typeface="Courier New" panose="02070309020205020404" pitchFamily="49" charset="0"/>
              </a:rPr>
              <a:t>list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dps_model.responses.keys</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'strategy</a:t>
            </a:r>
            <a:r>
              <a:rPr lang="en-US" sz="1400" dirty="0">
                <a:latin typeface="Courier New" panose="02070309020205020404" pitchFamily="49" charset="0"/>
                <a:cs typeface="Courier New" panose="02070309020205020404" pitchFamily="49" charset="0"/>
              </a:rPr>
              <a:t>']    </a:t>
            </a:r>
          </a:p>
          <a:p>
            <a:r>
              <a:rPr lang="en-US" sz="1400" dirty="0" err="1">
                <a:latin typeface="Courier New" panose="02070309020205020404" pitchFamily="49" charset="0"/>
                <a:cs typeface="Courier New" panose="02070309020205020404" pitchFamily="49" charset="0"/>
              </a:rPr>
              <a:t>merged_sorted</a:t>
            </a:r>
            <a:r>
              <a:rPr lang="en-US" sz="1400" dirty="0">
                <a:latin typeface="Courier New" panose="02070309020205020404" pitchFamily="49" charset="0"/>
                <a:cs typeface="Courier New" panose="02070309020205020404" pitchFamily="49" charset="0"/>
              </a:rPr>
              <a:t> = load(</a:t>
            </a:r>
            <a:r>
              <a:rPr lang="en-US" sz="1400" dirty="0">
                <a:solidFill>
                  <a:srgbClr val="00B050"/>
                </a:solidFill>
                <a:latin typeface="Courier New" panose="02070309020205020404" pitchFamily="49" charset="0"/>
                <a:cs typeface="Courier New" panose="02070309020205020404" pitchFamily="49" charset="0"/>
              </a:rPr>
              <a:t>'overallreference.csv</a:t>
            </a:r>
            <a:r>
              <a:rPr lang="en-US" sz="1400" dirty="0">
                <a:latin typeface="Courier New" panose="02070309020205020404" pitchFamily="49" charset="0"/>
                <a:cs typeface="Courier New" panose="02070309020205020404" pitchFamily="49" charset="0"/>
              </a:rPr>
              <a:t>', names=</a:t>
            </a:r>
            <a:r>
              <a:rPr lang="en-US" sz="1400" dirty="0" err="1">
                <a:latin typeface="Courier New" panose="02070309020205020404" pitchFamily="49" charset="0"/>
                <a:cs typeface="Courier New" panose="02070309020205020404" pitchFamily="49" charset="0"/>
              </a:rPr>
              <a:t>colnames</a:t>
            </a:r>
            <a:r>
              <a:rPr lang="en-US" sz="1400" dirty="0">
                <a:latin typeface="Courier New" panose="02070309020205020404" pitchFamily="49" charset="0"/>
                <a:cs typeface="Courier New" panose="02070309020205020404" pitchFamily="49" charset="0"/>
              </a:rPr>
              <a:t>)[1]</a:t>
            </a:r>
          </a:p>
        </p:txBody>
      </p:sp>
    </p:spTree>
    <p:extLst>
      <p:ext uri="{BB962C8B-B14F-4D97-AF65-F5344CB8AC3E}">
        <p14:creationId xmlns:p14="http://schemas.microsoft.com/office/powerpoint/2010/main" val="41167325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34</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684814131"/>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sp>
        <p:nvSpPr>
          <p:cNvPr id="8"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200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Robustness Assessment</a:t>
            </a:r>
            <a:endParaRPr lang="en-US" dirty="0"/>
          </a:p>
        </p:txBody>
      </p:sp>
      <p:sp>
        <p:nvSpPr>
          <p:cNvPr id="3" name="Content Placeholder 2"/>
          <p:cNvSpPr>
            <a:spLocks noGrp="1"/>
          </p:cNvSpPr>
          <p:nvPr>
            <p:ph idx="1"/>
          </p:nvPr>
        </p:nvSpPr>
        <p:spPr>
          <a:xfrm>
            <a:off x="457200" y="1219200"/>
            <a:ext cx="8229600" cy="4800600"/>
          </a:xfrm>
        </p:spPr>
        <p:txBody>
          <a:bodyPr/>
          <a:lstStyle/>
          <a:p>
            <a:r>
              <a:rPr lang="en-US" dirty="0" smtClean="0"/>
              <a:t>Evaluated the performance of Intertemporal and DPS solutions on 1,000 Latin hypercube samples of parameter values, or “States of the World” (SOWs):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7/29/2019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35</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50098785"/>
              </p:ext>
            </p:extLst>
          </p:nvPr>
        </p:nvGraphicFramePr>
        <p:xfrm>
          <a:off x="1524000" y="2738120"/>
          <a:ext cx="6096000" cy="25958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dirty="0" smtClean="0"/>
                        <a:t>Parameter</a:t>
                      </a:r>
                      <a:endParaRPr lang="en-US" dirty="0"/>
                    </a:p>
                  </a:txBody>
                  <a:tcPr/>
                </a:tc>
                <a:tc>
                  <a:txBody>
                    <a:bodyPr/>
                    <a:lstStyle/>
                    <a:p>
                      <a:pPr algn="ctr"/>
                      <a:r>
                        <a:rPr lang="en-US" dirty="0" smtClean="0"/>
                        <a:t>Base</a:t>
                      </a:r>
                      <a:r>
                        <a:rPr lang="en-US" baseline="0" dirty="0" smtClean="0"/>
                        <a:t> Value</a:t>
                      </a:r>
                      <a:endParaRPr lang="en-US" dirty="0"/>
                    </a:p>
                  </a:txBody>
                  <a:tcPr/>
                </a:tc>
                <a:tc>
                  <a:txBody>
                    <a:bodyPr/>
                    <a:lstStyle/>
                    <a:p>
                      <a:pPr algn="ctr"/>
                      <a:r>
                        <a:rPr lang="en-US" dirty="0" smtClean="0"/>
                        <a:t>Minimum</a:t>
                      </a:r>
                      <a:endParaRPr lang="en-US" dirty="0"/>
                    </a:p>
                  </a:txBody>
                  <a:tcPr/>
                </a:tc>
                <a:tc>
                  <a:txBody>
                    <a:bodyPr/>
                    <a:lstStyle/>
                    <a:p>
                      <a:pPr algn="ctr"/>
                      <a:r>
                        <a:rPr lang="en-US" dirty="0" smtClean="0"/>
                        <a:t>Maximum</a:t>
                      </a:r>
                      <a:endParaRPr lang="en-US" dirty="0"/>
                    </a:p>
                  </a:txBody>
                  <a:tcPr/>
                </a:tc>
                <a:extLst>
                  <a:ext uri="{0D108BD9-81ED-4DB2-BD59-A6C34878D82A}">
                    <a16:rowId xmlns:a16="http://schemas.microsoft.com/office/drawing/2014/main" val="10000"/>
                  </a:ext>
                </a:extLst>
              </a:tr>
              <a:tr h="370840">
                <a:tc>
                  <a:txBody>
                    <a:bodyPr/>
                    <a:lstStyle/>
                    <a:p>
                      <a:pPr algn="ctr"/>
                      <a:r>
                        <a:rPr lang="en-US" dirty="0" smtClean="0"/>
                        <a:t>b</a:t>
                      </a:r>
                      <a:endParaRPr lang="en-US" dirty="0"/>
                    </a:p>
                  </a:txBody>
                  <a:tcPr/>
                </a:tc>
                <a:tc>
                  <a:txBody>
                    <a:bodyPr/>
                    <a:lstStyle/>
                    <a:p>
                      <a:pPr algn="ctr"/>
                      <a:r>
                        <a:rPr lang="en-US" dirty="0" smtClean="0"/>
                        <a:t>0.42</a:t>
                      </a:r>
                      <a:endParaRPr lang="en-US" dirty="0"/>
                    </a:p>
                  </a:txBody>
                  <a:tcPr/>
                </a:tc>
                <a:tc>
                  <a:txBody>
                    <a:bodyPr/>
                    <a:lstStyle/>
                    <a:p>
                      <a:pPr algn="ctr"/>
                      <a:r>
                        <a:rPr lang="en-US" dirty="0" smtClean="0"/>
                        <a:t>0.1</a:t>
                      </a:r>
                      <a:endParaRPr lang="en-US" dirty="0"/>
                    </a:p>
                  </a:txBody>
                  <a:tcPr/>
                </a:tc>
                <a:tc>
                  <a:txBody>
                    <a:bodyPr/>
                    <a:lstStyle/>
                    <a:p>
                      <a:pPr algn="ctr"/>
                      <a:r>
                        <a:rPr lang="en-US" dirty="0" smtClean="0"/>
                        <a:t>0.45</a:t>
                      </a:r>
                      <a:endParaRPr lang="en-US" dirty="0"/>
                    </a:p>
                  </a:txBody>
                  <a:tcPr/>
                </a:tc>
                <a:extLst>
                  <a:ext uri="{0D108BD9-81ED-4DB2-BD59-A6C34878D82A}">
                    <a16:rowId xmlns:a16="http://schemas.microsoft.com/office/drawing/2014/main" val="10001"/>
                  </a:ext>
                </a:extLst>
              </a:tr>
              <a:tr h="370840">
                <a:tc>
                  <a:txBody>
                    <a:bodyPr/>
                    <a:lstStyle/>
                    <a:p>
                      <a:pPr algn="ctr"/>
                      <a:r>
                        <a:rPr lang="en-US" dirty="0" smtClean="0"/>
                        <a:t>q</a:t>
                      </a:r>
                      <a:endParaRPr lang="en-US" dirty="0"/>
                    </a:p>
                  </a:txBody>
                  <a:tcPr/>
                </a:tc>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extLst>
                  <a:ext uri="{0D108BD9-81ED-4DB2-BD59-A6C34878D82A}">
                    <a16:rowId xmlns:a16="http://schemas.microsoft.com/office/drawing/2014/main" val="10002"/>
                  </a:ext>
                </a:extLst>
              </a:tr>
              <a:tr h="370840">
                <a:tc>
                  <a:txBody>
                    <a:bodyPr/>
                    <a:lstStyle/>
                    <a:p>
                      <a:pPr algn="ctr"/>
                      <a:r>
                        <a:rPr lang="en-US" dirty="0" smtClean="0">
                          <a:latin typeface="Calibri"/>
                        </a:rPr>
                        <a:t>µ</a:t>
                      </a:r>
                      <a:endParaRPr lang="en-US" dirty="0"/>
                    </a:p>
                  </a:txBody>
                  <a:tcPr/>
                </a:tc>
                <a:tc>
                  <a:txBody>
                    <a:bodyPr/>
                    <a:lstStyle/>
                    <a:p>
                      <a:pPr algn="ctr"/>
                      <a:r>
                        <a:rPr lang="en-US" dirty="0" smtClean="0"/>
                        <a:t>0.03</a:t>
                      </a:r>
                      <a:endParaRPr lang="en-US" dirty="0"/>
                    </a:p>
                  </a:txBody>
                  <a:tcPr/>
                </a:tc>
                <a:tc>
                  <a:txBody>
                    <a:bodyPr/>
                    <a:lstStyle/>
                    <a:p>
                      <a:pPr algn="ctr"/>
                      <a:r>
                        <a:rPr lang="en-US" dirty="0" smtClean="0"/>
                        <a:t>0.01</a:t>
                      </a:r>
                      <a:endParaRPr lang="en-US" dirty="0"/>
                    </a:p>
                  </a:txBody>
                  <a:tcPr/>
                </a:tc>
                <a:tc>
                  <a:txBody>
                    <a:bodyPr/>
                    <a:lstStyle/>
                    <a:p>
                      <a:pPr algn="ctr"/>
                      <a:r>
                        <a:rPr lang="en-US" dirty="0" smtClean="0"/>
                        <a:t>0.05</a:t>
                      </a:r>
                      <a:endParaRPr lang="en-US" dirty="0"/>
                    </a:p>
                  </a:txBody>
                  <a:tcPr/>
                </a:tc>
                <a:extLst>
                  <a:ext uri="{0D108BD9-81ED-4DB2-BD59-A6C34878D82A}">
                    <a16:rowId xmlns:a16="http://schemas.microsoft.com/office/drawing/2014/main" val="10003"/>
                  </a:ext>
                </a:extLst>
              </a:tr>
              <a:tr h="370840">
                <a:tc>
                  <a:txBody>
                    <a:bodyPr/>
                    <a:lstStyle/>
                    <a:p>
                      <a:pPr algn="ctr"/>
                      <a:r>
                        <a:rPr lang="el-GR" dirty="0" smtClean="0">
                          <a:latin typeface="Calibri"/>
                        </a:rPr>
                        <a:t>σ</a:t>
                      </a:r>
                      <a:endParaRPr lang="en-US" dirty="0"/>
                    </a:p>
                  </a:txBody>
                  <a:tcPr/>
                </a:tc>
                <a:tc>
                  <a:txBody>
                    <a:bodyPr/>
                    <a:lstStyle/>
                    <a:p>
                      <a:pPr algn="ctr"/>
                      <a:r>
                        <a:rPr lang="en-US" dirty="0" smtClean="0">
                          <a:latin typeface="Calibri"/>
                        </a:rPr>
                        <a:t>√10</a:t>
                      </a:r>
                      <a:r>
                        <a:rPr lang="en-US" baseline="30000" dirty="0" smtClean="0">
                          <a:latin typeface="Calibri"/>
                        </a:rPr>
                        <a:t>-5 </a:t>
                      </a:r>
                      <a:r>
                        <a:rPr lang="en-US" baseline="0" dirty="0" smtClean="0">
                          <a:latin typeface="Calibri"/>
                        </a:rPr>
                        <a:t>≈ 0.003</a:t>
                      </a:r>
                      <a:endParaRPr lang="en-US" baseline="0" dirty="0"/>
                    </a:p>
                  </a:txBody>
                  <a:tcPr/>
                </a:tc>
                <a:tc>
                  <a:txBody>
                    <a:bodyPr/>
                    <a:lstStyle/>
                    <a:p>
                      <a:pPr algn="ctr"/>
                      <a:r>
                        <a:rPr lang="en-US" dirty="0" smtClean="0"/>
                        <a:t>0.001</a:t>
                      </a:r>
                      <a:endParaRPr lang="en-US" dirty="0"/>
                    </a:p>
                  </a:txBody>
                  <a:tcPr/>
                </a:tc>
                <a:tc>
                  <a:txBody>
                    <a:bodyPr/>
                    <a:lstStyle/>
                    <a:p>
                      <a:pPr algn="ctr"/>
                      <a:r>
                        <a:rPr lang="en-US" dirty="0" smtClean="0"/>
                        <a:t>0.005</a:t>
                      </a:r>
                      <a:endParaRPr lang="en-US" dirty="0"/>
                    </a:p>
                  </a:txBody>
                  <a:tcPr/>
                </a:tc>
                <a:extLst>
                  <a:ext uri="{0D108BD9-81ED-4DB2-BD59-A6C34878D82A}">
                    <a16:rowId xmlns:a16="http://schemas.microsoft.com/office/drawing/2014/main" val="10004"/>
                  </a:ext>
                </a:extLst>
              </a:tr>
              <a:tr h="370840">
                <a:tc>
                  <a:txBody>
                    <a:bodyPr/>
                    <a:lstStyle/>
                    <a:p>
                      <a:pPr algn="ctr"/>
                      <a:r>
                        <a:rPr lang="en-US" dirty="0" smtClean="0"/>
                        <a:t>X</a:t>
                      </a:r>
                      <a:r>
                        <a:rPr lang="en-US" baseline="-25000"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0.3</a:t>
                      </a:r>
                      <a:endParaRPr lang="en-US" dirty="0"/>
                    </a:p>
                  </a:txBody>
                  <a:tcPr/>
                </a:tc>
                <a:extLst>
                  <a:ext uri="{0D108BD9-81ED-4DB2-BD59-A6C34878D82A}">
                    <a16:rowId xmlns:a16="http://schemas.microsoft.com/office/drawing/2014/main" val="10005"/>
                  </a:ext>
                </a:extLst>
              </a:tr>
              <a:tr h="370840">
                <a:tc>
                  <a:txBody>
                    <a:bodyPr/>
                    <a:lstStyle/>
                    <a:p>
                      <a:pPr algn="ctr"/>
                      <a:r>
                        <a:rPr lang="el-GR" dirty="0" smtClean="0">
                          <a:latin typeface="Calibri"/>
                        </a:rPr>
                        <a:t>δ</a:t>
                      </a:r>
                      <a:endParaRPr lang="en-US" dirty="0"/>
                    </a:p>
                  </a:txBody>
                  <a:tcPr/>
                </a:tc>
                <a:tc>
                  <a:txBody>
                    <a:bodyPr/>
                    <a:lstStyle/>
                    <a:p>
                      <a:pPr algn="ctr"/>
                      <a:r>
                        <a:rPr lang="en-US" dirty="0" smtClean="0"/>
                        <a:t>0.98</a:t>
                      </a:r>
                      <a:endParaRPr lang="en-US" dirty="0"/>
                    </a:p>
                  </a:txBody>
                  <a:tcPr/>
                </a:tc>
                <a:tc>
                  <a:txBody>
                    <a:bodyPr/>
                    <a:lstStyle/>
                    <a:p>
                      <a:pPr algn="ctr"/>
                      <a:r>
                        <a:rPr lang="en-US" dirty="0" smtClean="0"/>
                        <a:t>0.93</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val="10006"/>
                  </a:ext>
                </a:extLst>
              </a:tr>
            </a:tbl>
          </a:graphicData>
        </a:graphic>
      </p:graphicFrame>
      <p:cxnSp>
        <p:nvCxnSpPr>
          <p:cNvPr id="10" name="Straight Connector 9"/>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04800" y="304800"/>
            <a:ext cx="8534400" cy="56388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828800" y="2000815"/>
            <a:ext cx="5486400" cy="2677656"/>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a:t>For each point </a:t>
            </a:r>
            <a:r>
              <a:rPr lang="en-US" sz="2800" dirty="0" smtClean="0"/>
              <a:t>in </a:t>
            </a:r>
            <a:r>
              <a:rPr lang="en-US" sz="2800" dirty="0"/>
              <a:t>the Pareto </a:t>
            </a:r>
            <a:r>
              <a:rPr lang="en-US" sz="2800" dirty="0" smtClean="0"/>
              <a:t>set, </a:t>
            </a:r>
            <a:r>
              <a:rPr lang="en-US" sz="2800" dirty="0"/>
              <a:t>we find the fraction of the 1,000 SOWs in </a:t>
            </a:r>
            <a:r>
              <a:rPr lang="en-US" sz="2800" dirty="0" smtClean="0"/>
              <a:t>which:</a:t>
            </a:r>
          </a:p>
          <a:p>
            <a:endParaRPr lang="en-US" sz="2800" dirty="0"/>
          </a:p>
          <a:p>
            <a:r>
              <a:rPr lang="en-US" sz="2800" dirty="0"/>
              <a:t>Average Economic Benefits &gt; </a:t>
            </a:r>
            <a:r>
              <a:rPr lang="en-US" sz="2800" dirty="0" smtClean="0"/>
              <a:t>0.2 AND Average </a:t>
            </a:r>
            <a:r>
              <a:rPr lang="en-US" sz="2800" dirty="0"/>
              <a:t>Reliability &gt; 95%</a:t>
            </a:r>
          </a:p>
        </p:txBody>
      </p:sp>
      <p:sp>
        <p:nvSpPr>
          <p:cNvPr id="12" name="Footer Placeholder 4"/>
          <p:cNvSpPr>
            <a:spLocks noGrp="1"/>
          </p:cNvSpPr>
          <p:nvPr>
            <p:ph type="ftr" sz="quarter" idx="4294967295"/>
          </p:nvPr>
        </p:nvSpPr>
        <p:spPr>
          <a:xfrm>
            <a:off x="1828800" y="6440951"/>
            <a:ext cx="2971800" cy="264649"/>
          </a:xfrm>
          <a:prstGeom prst="rect">
            <a:avLst/>
          </a:prstGeom>
        </p:spPr>
        <p:txBody>
          <a:bodyPr/>
          <a:lstStyle/>
          <a:p>
            <a:endParaRPr lang="en-US" dirty="0"/>
          </a:p>
        </p:txBody>
      </p:sp>
    </p:spTree>
    <p:extLst>
      <p:ext uri="{BB962C8B-B14F-4D97-AF65-F5344CB8AC3E}">
        <p14:creationId xmlns:p14="http://schemas.microsoft.com/office/powerpoint/2010/main" val="569556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Assessing robustness with </a:t>
            </a:r>
            <a:r>
              <a:rPr lang="en-US" dirty="0"/>
              <a:t>Rhodium</a:t>
            </a:r>
          </a:p>
        </p:txBody>
      </p:sp>
      <p:sp>
        <p:nvSpPr>
          <p:cNvPr id="3" name="Content Placeholder 2"/>
          <p:cNvSpPr>
            <a:spLocks noGrp="1"/>
          </p:cNvSpPr>
          <p:nvPr>
            <p:ph idx="1"/>
          </p:nvPr>
        </p:nvSpPr>
        <p:spPr>
          <a:xfrm>
            <a:off x="409575" y="1447800"/>
            <a:ext cx="8229600" cy="457200"/>
          </a:xfrm>
        </p:spPr>
        <p:txBody>
          <a:bodyPr/>
          <a:lstStyle/>
          <a:p>
            <a:r>
              <a:rPr lang="en-US" dirty="0" smtClean="0"/>
              <a:t>We have already defined our exogenous uncertainties:</a:t>
            </a:r>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dirty="0" smtClean="0"/>
              <a:t>Reed Group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
        <p:nvSpPr>
          <p:cNvPr id="7" name="Rectangle 6"/>
          <p:cNvSpPr/>
          <p:nvPr/>
        </p:nvSpPr>
        <p:spPr>
          <a:xfrm>
            <a:off x="409575" y="1905000"/>
            <a:ext cx="8181975" cy="1169551"/>
          </a:xfrm>
          <a:prstGeom prst="rect">
            <a:avLst/>
          </a:prstGeom>
          <a:solidFill>
            <a:schemeClr val="bg1">
              <a:lumMod val="95000"/>
            </a:schemeClr>
          </a:solidFill>
        </p:spPr>
        <p:txBody>
          <a:bodyPr wrap="square">
            <a:spAutoFit/>
          </a:bodyPr>
          <a:lstStyle/>
          <a:p>
            <a:r>
              <a:rPr lang="en-US" sz="1400" dirty="0" err="1">
                <a:latin typeface="Courier New" panose="02070309020205020404" pitchFamily="49" charset="0"/>
                <a:cs typeface="Courier New" panose="02070309020205020404" pitchFamily="49" charset="0"/>
              </a:rPr>
              <a:t>model.uncertainties</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b</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q</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2.0</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4.5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smtClean="0">
                <a:latin typeface="Courier New" panose="02070309020205020404" pitchFamily="49" charset="0"/>
                <a:cs typeface="Courier New" panose="02070309020205020404" pitchFamily="49" charset="0"/>
              </a:rPr>
              <a:t>("</a:t>
            </a:r>
            <a:r>
              <a:rPr lang="en-US" sz="1400" dirty="0" smtClean="0">
                <a:solidFill>
                  <a:srgbClr val="00B050"/>
                </a:solidFill>
                <a:latin typeface="Courier New" panose="02070309020205020404" pitchFamily="49" charset="0"/>
                <a:cs typeface="Courier New" panose="02070309020205020404" pitchFamily="49" charset="0"/>
              </a:rPr>
              <a:t>mean</a:t>
            </a:r>
            <a:r>
              <a:rPr lang="en-US" sz="1400" dirty="0" smtClean="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err="1" smtClean="0">
                <a:solidFill>
                  <a:srgbClr val="00B050"/>
                </a:solidFill>
                <a:latin typeface="Courier New" panose="02070309020205020404" pitchFamily="49" charset="0"/>
                <a:cs typeface="Courier New" panose="02070309020205020404" pitchFamily="49" charset="0"/>
              </a:rPr>
              <a:t>stdev</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0.001</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0.005</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UniformUncertainty</a:t>
            </a:r>
            <a:r>
              <a:rPr lang="en-US" sz="1400" dirty="0">
                <a:latin typeface="Courier New" panose="02070309020205020404" pitchFamily="49" charset="0"/>
                <a:cs typeface="Courier New" panose="02070309020205020404" pitchFamily="49" charset="0"/>
              </a:rPr>
              <a:t>("</a:t>
            </a:r>
            <a:r>
              <a:rPr lang="en-US" sz="1400" dirty="0">
                <a:solidFill>
                  <a:srgbClr val="00B050"/>
                </a:solidFill>
                <a:latin typeface="Courier New" panose="02070309020205020404" pitchFamily="49" charset="0"/>
                <a:cs typeface="Courier New" panose="02070309020205020404" pitchFamily="49" charset="0"/>
              </a:rPr>
              <a:t>delta</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0.93</a:t>
            </a:r>
            <a:r>
              <a:rPr lang="en-US" sz="1400" dirty="0">
                <a:latin typeface="Courier New" panose="02070309020205020404" pitchFamily="49" charset="0"/>
                <a:cs typeface="Courier New" panose="02070309020205020404" pitchFamily="49" charset="0"/>
              </a:rPr>
              <a:t>, </a:t>
            </a:r>
            <a:r>
              <a:rPr lang="en-US" sz="1400" dirty="0">
                <a:solidFill>
                  <a:srgbClr val="FF0000"/>
                </a:solidFill>
                <a:latin typeface="Courier New" panose="02070309020205020404" pitchFamily="49" charset="0"/>
                <a:cs typeface="Courier New" panose="02070309020205020404" pitchFamily="49" charset="0"/>
              </a:rPr>
              <a:t>0.99</a:t>
            </a:r>
            <a:r>
              <a:rPr lang="en-US" sz="1400" dirty="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8" name="Content Placeholder 2"/>
          <p:cNvSpPr txBox="1">
            <a:spLocks/>
          </p:cNvSpPr>
          <p:nvPr/>
        </p:nvSpPr>
        <p:spPr>
          <a:xfrm>
            <a:off x="409575" y="3131000"/>
            <a:ext cx="82296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We now need to sample them:</a:t>
            </a:r>
          </a:p>
          <a:p>
            <a:endParaRPr lang="en-US" dirty="0"/>
          </a:p>
        </p:txBody>
      </p:sp>
      <p:sp>
        <p:nvSpPr>
          <p:cNvPr id="9" name="Rectangle 8"/>
          <p:cNvSpPr/>
          <p:nvPr/>
        </p:nvSpPr>
        <p:spPr>
          <a:xfrm>
            <a:off x="409574" y="3588200"/>
            <a:ext cx="8181975" cy="307777"/>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SOWs = </a:t>
            </a:r>
            <a:r>
              <a:rPr lang="en-US" sz="1400" dirty="0" err="1">
                <a:latin typeface="Courier New" panose="02070309020205020404" pitchFamily="49" charset="0"/>
                <a:cs typeface="Courier New" panose="02070309020205020404" pitchFamily="49" charset="0"/>
              </a:rPr>
              <a:t>sample_lhs</a:t>
            </a:r>
            <a:r>
              <a:rPr lang="en-US" sz="1400" dirty="0">
                <a:latin typeface="Courier New" panose="02070309020205020404" pitchFamily="49" charset="0"/>
                <a:cs typeface="Courier New" panose="02070309020205020404" pitchFamily="49" charset="0"/>
              </a:rPr>
              <a:t>(model, </a:t>
            </a:r>
            <a:r>
              <a:rPr lang="en-US" sz="1400" dirty="0">
                <a:solidFill>
                  <a:srgbClr val="FF0000"/>
                </a:solidFill>
                <a:latin typeface="Courier New" panose="02070309020205020404" pitchFamily="49" charset="0"/>
                <a:cs typeface="Courier New" panose="02070309020205020404" pitchFamily="49" charset="0"/>
              </a:rPr>
              <a:t>1000</a:t>
            </a:r>
            <a:r>
              <a:rPr lang="en-US" sz="1400" dirty="0">
                <a:latin typeface="Courier New" panose="02070309020205020404" pitchFamily="49" charset="0"/>
                <a:cs typeface="Courier New" panose="02070309020205020404" pitchFamily="49" charset="0"/>
              </a:rPr>
              <a:t>)</a:t>
            </a:r>
          </a:p>
        </p:txBody>
      </p:sp>
      <p:sp>
        <p:nvSpPr>
          <p:cNvPr id="11" name="Content Placeholder 2"/>
          <p:cNvSpPr txBox="1">
            <a:spLocks/>
          </p:cNvSpPr>
          <p:nvPr/>
        </p:nvSpPr>
        <p:spPr>
          <a:xfrm>
            <a:off x="409575" y="4249597"/>
            <a:ext cx="8229600" cy="88915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MU Bright" panose="02000603000000000000" pitchFamily="2" charset="0"/>
                <a:ea typeface="CMU Bright" panose="02000603000000000000" pitchFamily="2" charset="0"/>
                <a:cs typeface="CMU Bright" panose="02000603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And </a:t>
            </a:r>
            <a:r>
              <a:rPr lang="en-US" dirty="0" err="1" smtClean="0"/>
              <a:t>reaevalute</a:t>
            </a:r>
            <a:r>
              <a:rPr lang="en-US" dirty="0" smtClean="0"/>
              <a:t> all identified solutions under all the sampled SOWs:</a:t>
            </a:r>
          </a:p>
          <a:p>
            <a:endParaRPr lang="en-US" dirty="0"/>
          </a:p>
        </p:txBody>
      </p:sp>
      <p:sp>
        <p:nvSpPr>
          <p:cNvPr id="12" name="Rectangle 11"/>
          <p:cNvSpPr/>
          <p:nvPr/>
        </p:nvSpPr>
        <p:spPr>
          <a:xfrm>
            <a:off x="409576" y="5214307"/>
            <a:ext cx="8181974" cy="738664"/>
          </a:xfrm>
          <a:prstGeom prst="rect">
            <a:avLst/>
          </a:prstGeom>
          <a:solidFill>
            <a:schemeClr val="bg1">
              <a:lumMod val="95000"/>
            </a:schemeClr>
          </a:solidFill>
        </p:spPr>
        <p:txBody>
          <a:bodyPr wrap="square">
            <a:spAutoFit/>
          </a:bodyPr>
          <a:lstStyle/>
          <a:p>
            <a:r>
              <a:rPr lang="en-US" sz="1400" dirty="0">
                <a:latin typeface="Courier New" panose="02070309020205020404" pitchFamily="49" charset="0"/>
                <a:cs typeface="Courier New" panose="02070309020205020404" pitchFamily="49" charset="0"/>
              </a:rPr>
              <a:t>reevaluation = [evaluate(model,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output]</a:t>
            </a:r>
          </a:p>
          <a:p>
            <a:r>
              <a:rPr lang="en-US" sz="1400" dirty="0" err="1">
                <a:latin typeface="Courier New" panose="02070309020205020404" pitchFamily="49" charset="0"/>
                <a:cs typeface="Courier New" panose="02070309020205020404" pitchFamily="49" charset="0"/>
              </a:rPr>
              <a:t>reevaluation_dps</a:t>
            </a:r>
            <a:r>
              <a:rPr lang="en-US" sz="1400" dirty="0">
                <a:latin typeface="Courier New" panose="02070309020205020404" pitchFamily="49" charset="0"/>
                <a:cs typeface="Courier New" panose="02070309020205020404" pitchFamily="49" charset="0"/>
              </a:rPr>
              <a:t> = [evaluate(</a:t>
            </a:r>
            <a:r>
              <a:rPr lang="en-US" sz="1400" dirty="0" err="1">
                <a:latin typeface="Courier New" panose="02070309020205020404" pitchFamily="49" charset="0"/>
                <a:cs typeface="Courier New" panose="02070309020205020404" pitchFamily="49" charset="0"/>
              </a:rPr>
              <a:t>dps_model</a:t>
            </a:r>
            <a:r>
              <a:rPr lang="en-US" sz="1400" dirty="0">
                <a:latin typeface="Courier New" panose="02070309020205020404" pitchFamily="49" charset="0"/>
                <a:cs typeface="Courier New" panose="02070309020205020404" pitchFamily="49" charset="0"/>
              </a:rPr>
              <a:t>, update(SOWs, policy)) </a:t>
            </a:r>
            <a:r>
              <a:rPr lang="en-US" sz="1400" dirty="0">
                <a:solidFill>
                  <a:srgbClr val="0070C0"/>
                </a:solidFill>
                <a:latin typeface="Courier New" panose="02070309020205020404" pitchFamily="49" charset="0"/>
                <a:cs typeface="Courier New" panose="02070309020205020404" pitchFamily="49" charset="0"/>
              </a:rPr>
              <a:t>for</a:t>
            </a:r>
            <a:r>
              <a:rPr lang="en-US" sz="1400" dirty="0">
                <a:latin typeface="Courier New" panose="02070309020205020404" pitchFamily="49" charset="0"/>
                <a:cs typeface="Courier New" panose="02070309020205020404" pitchFamily="49" charset="0"/>
              </a:rPr>
              <a:t> policy </a:t>
            </a:r>
            <a:r>
              <a:rPr lang="en-US" sz="1400" dirty="0">
                <a:solidFill>
                  <a:srgbClr val="0070C0"/>
                </a:solidFill>
                <a:latin typeface="Courier New" panose="02070309020205020404" pitchFamily="49" charset="0"/>
                <a:cs typeface="Courier New" panose="02070309020205020404" pitchFamily="49" charset="0"/>
              </a:rPr>
              <a:t>in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dps_output</a:t>
            </a:r>
            <a:r>
              <a:rPr lang="en-US" sz="1400" dirty="0">
                <a:latin typeface="Courier New" panose="02070309020205020404" pitchFamily="49" charset="0"/>
                <a:cs typeface="Courier New" panose="02070309020205020404" pitchFamily="49" charset="0"/>
              </a:rPr>
              <a:t>]</a:t>
            </a:r>
          </a:p>
        </p:txBody>
      </p:sp>
      <p:sp>
        <p:nvSpPr>
          <p:cNvPr id="13" name="Rectangle 12"/>
          <p:cNvSpPr/>
          <p:nvPr/>
        </p:nvSpPr>
        <p:spPr>
          <a:xfrm>
            <a:off x="6553200" y="6027684"/>
            <a:ext cx="2438400" cy="338554"/>
          </a:xfrm>
          <a:prstGeom prst="rect">
            <a:avLst/>
          </a:prstGeom>
        </p:spPr>
        <p:txBody>
          <a:bodyPr wrap="square">
            <a:spAutoFit/>
          </a:bodyPr>
          <a:lstStyle/>
          <a:p>
            <a:pPr algn="r"/>
            <a:r>
              <a:rPr lang="en-US" sz="1600" dirty="0" smtClean="0">
                <a:cs typeface="Courier New" panose="02070309020205020404" pitchFamily="49" charset="0"/>
              </a:rPr>
              <a:t>This will take a while to run</a:t>
            </a:r>
            <a:endParaRPr lang="en-US" sz="1600" dirty="0">
              <a:cs typeface="Courier New" panose="02070309020205020404" pitchFamily="49" charset="0"/>
            </a:endParaRPr>
          </a:p>
        </p:txBody>
      </p:sp>
    </p:spTree>
    <p:extLst>
      <p:ext uri="{BB962C8B-B14F-4D97-AF65-F5344CB8AC3E}">
        <p14:creationId xmlns:p14="http://schemas.microsoft.com/office/powerpoint/2010/main" val="24963167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9466" y="3809999"/>
            <a:ext cx="3509266" cy="2630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152400"/>
            <a:ext cx="8229600" cy="792162"/>
          </a:xfrm>
        </p:spPr>
        <p:txBody>
          <a:bodyPr>
            <a:normAutofit fontScale="90000"/>
          </a:bodyPr>
          <a:lstStyle/>
          <a:p>
            <a:pPr algn="l"/>
            <a:r>
              <a:rPr lang="en-US" dirty="0" smtClean="0"/>
              <a:t>Average Reliability &gt; 95% and </a:t>
            </a:r>
            <a:br>
              <a:rPr lang="en-US" dirty="0" smtClean="0"/>
            </a:br>
            <a:r>
              <a:rPr lang="en-US" dirty="0" smtClean="0"/>
              <a:t>Average Economic Benefits &gt; 0.2</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vert="horz" lIns="91440" tIns="45720" rIns="91440" bIns="45720" rtlCol="0" anchor="ctr"/>
          <a:lstStyle/>
          <a:p>
            <a:fld id="{8CCD89BF-9AF6-4FBB-B4F8-FE6C71A2DBF3}" type="datetime1">
              <a:rPr lang="en-US" sz="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rPr>
              <a:pPr/>
              <a:t>7/29/2019</a:t>
            </a:fld>
            <a:endParaRPr lang="en-US" sz="1200" dirty="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37</a:t>
            </a:fld>
            <a:endParaRPr lang="en-US" dirty="0"/>
          </a:p>
        </p:txBody>
      </p:sp>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a:t>Reed Group Meeting</a:t>
            </a:r>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7594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What’s driving these failures?</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7/29/2019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38</a:t>
            </a:fld>
            <a:endParaRPr lang="en-US" dirty="0"/>
          </a:p>
        </p:txBody>
      </p:sp>
      <p:sp>
        <p:nvSpPr>
          <p:cNvPr id="9"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spTree>
    <p:extLst>
      <p:ext uri="{BB962C8B-B14F-4D97-AF65-F5344CB8AC3E}">
        <p14:creationId xmlns:p14="http://schemas.microsoft.com/office/powerpoint/2010/main" val="18376746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a:t>
            </a:r>
            <a:r>
              <a:rPr lang="en-US" dirty="0" smtClean="0"/>
              <a:t>most robust DPS solution</a:t>
            </a:r>
            <a:endParaRPr lang="en-US"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7/29/2019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39</a:t>
            </a:fld>
            <a:endParaRPr lang="en-US" dirty="0"/>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04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Many-Objective Robust Decision Making (MORDM)</a:t>
            </a:r>
            <a:endParaRPr lang="en-US" dirty="0"/>
          </a:p>
        </p:txBody>
      </p:sp>
      <p:sp>
        <p:nvSpPr>
          <p:cNvPr id="3" name="Content Placeholder 2"/>
          <p:cNvSpPr>
            <a:spLocks noGrp="1"/>
          </p:cNvSpPr>
          <p:nvPr>
            <p:ph idx="1"/>
          </p:nvPr>
        </p:nvSpPr>
        <p:spPr/>
        <p:txBody>
          <a:bodyPr/>
          <a:lstStyle/>
          <a:p>
            <a:r>
              <a:rPr lang="en-US" dirty="0" smtClean="0"/>
              <a:t>Exploratory modeling framework</a:t>
            </a:r>
          </a:p>
          <a:p>
            <a:r>
              <a:rPr lang="en-US" dirty="0" smtClean="0"/>
              <a:t>Investigate the response of alternative management plans to a wide range of deeply uncertain states of the world (SOWs)</a:t>
            </a:r>
          </a:p>
          <a:p>
            <a:endParaRPr lang="en-US" dirty="0"/>
          </a:p>
          <a:p>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dirty="0"/>
              <a:t>Reed Group </a:t>
            </a:r>
            <a:r>
              <a:rPr lang="en-US" dirty="0" smtClean="0"/>
              <a:t>Meeting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3957517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7/29/2019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40</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9" name="Straight Connector 8"/>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5286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7/29/2019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41</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6705600" y="3769995"/>
            <a:ext cx="228600" cy="0"/>
          </a:xfrm>
          <a:prstGeom prst="line">
            <a:avLst/>
          </a:prstGeom>
          <a:ln w="28575">
            <a:solidFill>
              <a:srgbClr val="080808"/>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4316532"/>
            <a:ext cx="4572000" cy="13849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Optimized to a world in which critical P threshold  = 0.54, approximate failure threshold</a:t>
            </a:r>
            <a:endParaRPr lang="en-US" sz="2800" dirty="0"/>
          </a:p>
        </p:txBody>
      </p:sp>
      <p:cxnSp>
        <p:nvCxnSpPr>
          <p:cNvPr id="16" name="Straight Arrow Connector 15"/>
          <p:cNvCxnSpPr>
            <a:stCxn id="15" idx="0"/>
          </p:cNvCxnSpPr>
          <p:nvPr/>
        </p:nvCxnSpPr>
        <p:spPr>
          <a:xfrm flipV="1">
            <a:off x="2743200" y="3760798"/>
            <a:ext cx="609600" cy="555734"/>
          </a:xfrm>
          <a:prstGeom prst="straightConnector1">
            <a:avLst/>
          </a:prstGeom>
          <a:ln w="28575">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cxnSp>
        <p:nvCxnSpPr>
          <p:cNvPr id="11" name="Straight Connector 10"/>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3397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pPr algn="l"/>
            <a:r>
              <a:rPr lang="en-US" dirty="0"/>
              <a:t>Let’s look at the most robust DPS solution</a:t>
            </a:r>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8CCD89BF-9AF6-4FBB-B4F8-FE6C71A2DBF3}" type="datetime1">
              <a:rPr lang="en-US" smtClean="0"/>
              <a:t>7/29/2019</a:t>
            </a:fld>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42</a:t>
            </a:fld>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7" y="1215390"/>
            <a:ext cx="5700713" cy="510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6705600" y="3769995"/>
            <a:ext cx="228600" cy="0"/>
          </a:xfrm>
          <a:prstGeom prst="line">
            <a:avLst/>
          </a:prstGeom>
          <a:ln w="28575">
            <a:solidFill>
              <a:srgbClr val="080808"/>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7200" y="4316532"/>
            <a:ext cx="4572000" cy="138499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Optimized to a world in which critical P threshold  = 0.54, approximate failure threshold</a:t>
            </a:r>
            <a:endParaRPr lang="en-US" sz="2800" dirty="0"/>
          </a:p>
        </p:txBody>
      </p:sp>
      <p:cxnSp>
        <p:nvCxnSpPr>
          <p:cNvPr id="16" name="Straight Arrow Connector 15"/>
          <p:cNvCxnSpPr>
            <a:stCxn id="15" idx="0"/>
          </p:cNvCxnSpPr>
          <p:nvPr/>
        </p:nvCxnSpPr>
        <p:spPr>
          <a:xfrm flipV="1">
            <a:off x="2743200" y="3760798"/>
            <a:ext cx="609600" cy="555734"/>
          </a:xfrm>
          <a:prstGeom prst="straightConnector1">
            <a:avLst/>
          </a:prstGeom>
          <a:ln w="28575">
            <a:solidFill>
              <a:srgbClr val="080808"/>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8100" y="180791"/>
            <a:ext cx="8839200" cy="59436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114800" y="6096000"/>
            <a:ext cx="685800" cy="228600"/>
          </a:xfrm>
          <a:prstGeom prst="rect">
            <a:avLst/>
          </a:prstGeom>
          <a:solidFill>
            <a:schemeClr val="bg1">
              <a:alpha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733800" y="1866716"/>
            <a:ext cx="4953000" cy="224676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800" dirty="0" smtClean="0"/>
              <a:t>Including information on estimated b and q into the DPS policy (and updating this through endogenous learning) could improve robustness</a:t>
            </a:r>
            <a:endParaRPr lang="en-US" sz="2800" dirty="0"/>
          </a:p>
        </p:txBody>
      </p:sp>
      <p:sp>
        <p:nvSpPr>
          <p:cNvPr id="17" name="Footer Placeholder 4"/>
          <p:cNvSpPr>
            <a:spLocks noGrp="1"/>
          </p:cNvSpPr>
          <p:nvPr>
            <p:ph type="ftr" sz="quarter" idx="4294967295"/>
          </p:nvPr>
        </p:nvSpPr>
        <p:spPr>
          <a:xfrm>
            <a:off x="1828800" y="6440951"/>
            <a:ext cx="2971800" cy="264649"/>
          </a:xfrm>
          <a:prstGeom prst="rect">
            <a:avLst/>
          </a:prstGeom>
        </p:spPr>
        <p:txBody>
          <a:bodyPr/>
          <a:lstStyle/>
          <a:p>
            <a:r>
              <a:rPr lang="en-US" dirty="0" smtClean="0"/>
              <a:t>Reed Group Meeting</a:t>
            </a:r>
            <a:endParaRPr lang="en-US" dirty="0"/>
          </a:p>
        </p:txBody>
      </p:sp>
    </p:spTree>
    <p:extLst>
      <p:ext uri="{BB962C8B-B14F-4D97-AF65-F5344CB8AC3E}">
        <p14:creationId xmlns:p14="http://schemas.microsoft.com/office/powerpoint/2010/main" val="33815989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458200" cy="1096962"/>
          </a:xfrm>
        </p:spPr>
        <p:txBody>
          <a:bodyPr>
            <a:normAutofit/>
          </a:bodyPr>
          <a:lstStyle/>
          <a:p>
            <a:r>
              <a:rPr lang="en-US" dirty="0" smtClean="0"/>
              <a:t>Methods for scenario discovery</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35" y="1801812"/>
            <a:ext cx="8322365" cy="299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4"/>
          <p:cNvSpPr txBox="1">
            <a:spLocks/>
          </p:cNvSpPr>
          <p:nvPr/>
        </p:nvSpPr>
        <p:spPr>
          <a:xfrm>
            <a:off x="4892964" y="6059951"/>
            <a:ext cx="3870036" cy="26464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MU Bright" panose="02000603000000000000" pitchFamily="2" charset="0"/>
                <a:ea typeface="CMU Bright" panose="02000603000000000000" pitchFamily="2" charset="0"/>
                <a:cs typeface="CMU Bright" panose="02000603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err="1" smtClean="0"/>
              <a:t>Kasprzyk</a:t>
            </a:r>
            <a:r>
              <a:rPr lang="en-US" dirty="0" smtClean="0"/>
              <a:t> et al. 2013 </a:t>
            </a:r>
            <a:r>
              <a:rPr lang="en-US" i="1" dirty="0" err="1" smtClean="0"/>
              <a:t>Env</a:t>
            </a:r>
            <a:r>
              <a:rPr lang="en-US" i="1" dirty="0" smtClean="0"/>
              <a:t>. Mod. Soft.</a:t>
            </a:r>
            <a:endParaRPr lang="en-US" i="1" dirty="0"/>
          </a:p>
        </p:txBody>
      </p:sp>
      <p:sp>
        <p:nvSpPr>
          <p:cNvPr id="9" name="Rectangle 8"/>
          <p:cNvSpPr/>
          <p:nvPr/>
        </p:nvSpPr>
        <p:spPr>
          <a:xfrm>
            <a:off x="3124200" y="1649412"/>
            <a:ext cx="2286000" cy="327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62600" y="1516062"/>
            <a:ext cx="3200400" cy="3276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81000" y="5029200"/>
            <a:ext cx="84582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smtClean="0"/>
              <a:t>Patient Rule Induction Method (PRIM)</a:t>
            </a:r>
            <a:endParaRPr lang="en-US" dirty="0"/>
          </a:p>
        </p:txBody>
      </p:sp>
      <p:sp>
        <p:nvSpPr>
          <p:cNvPr id="3" name="Date Placeholder 2"/>
          <p:cNvSpPr>
            <a:spLocks noGrp="1"/>
          </p:cNvSpPr>
          <p:nvPr>
            <p:ph type="dt" sz="half" idx="10"/>
          </p:nvPr>
        </p:nvSpPr>
        <p:spPr/>
        <p:txBody>
          <a:bodyPr/>
          <a:lstStyle/>
          <a:p>
            <a:fld id="{31537687-F34E-4ACE-BF60-9FE85D4C056E}" type="datetime1">
              <a:rPr lang="en-US" smtClean="0"/>
              <a:t>7/29/2019</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423806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for scenario discovery</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smtClean="0"/>
              <a:t>Cornell A-Exam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44</a:t>
            </a:fld>
            <a:endParaRPr lang="en-US"/>
          </a:p>
        </p:txBody>
      </p:sp>
      <p:pic>
        <p:nvPicPr>
          <p:cNvPr id="1026" name="Picture 2" descr="https://waterprogramming.files.wordpress.com/2015/08/fig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65" y="1143000"/>
            <a:ext cx="8849718"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381000" y="5029200"/>
            <a:ext cx="84582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smtClean="0"/>
              <a:t>Classification and Regression Trees (CART)</a:t>
            </a:r>
            <a:endParaRPr lang="en-US" dirty="0"/>
          </a:p>
        </p:txBody>
      </p:sp>
    </p:spTree>
    <p:extLst>
      <p:ext uri="{BB962C8B-B14F-4D97-AF65-F5344CB8AC3E}">
        <p14:creationId xmlns:p14="http://schemas.microsoft.com/office/powerpoint/2010/main" val="40891105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for scenario discovery</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smtClean="0"/>
              <a:t>Cornell A-Exam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45</a:t>
            </a:fld>
            <a:endParaRPr lang="en-US"/>
          </a:p>
        </p:txBody>
      </p:sp>
      <p:sp>
        <p:nvSpPr>
          <p:cNvPr id="8" name="Title 1"/>
          <p:cNvSpPr txBox="1">
            <a:spLocks/>
          </p:cNvSpPr>
          <p:nvPr/>
        </p:nvSpPr>
        <p:spPr>
          <a:xfrm>
            <a:off x="381000" y="5029200"/>
            <a:ext cx="84582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dirty="0" smtClean="0"/>
              <a:t>Logistic Regression</a:t>
            </a:r>
            <a:endParaRPr lang="en-US" dirty="0"/>
          </a:p>
        </p:txBody>
      </p:sp>
      <p:pic>
        <p:nvPicPr>
          <p:cNvPr id="2054" name="Picture 6" descr="Image result for sigmoid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335000"/>
            <a:ext cx="2509503" cy="1670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04800" y="2743200"/>
            <a:ext cx="457200" cy="190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76400" y="2438400"/>
            <a:ext cx="457200" cy="1904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629400" y="3862850"/>
            <a:ext cx="1066800" cy="285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96200" y="2057400"/>
            <a:ext cx="1219200" cy="285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16200000">
            <a:off x="7376766" y="1833731"/>
            <a:ext cx="1066800" cy="1425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82000" y="2199939"/>
            <a:ext cx="762000" cy="285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rot="16200000">
            <a:off x="7350062" y="1939863"/>
            <a:ext cx="1066800" cy="826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t="5682" r="72174" b="51601"/>
          <a:stretch/>
        </p:blipFill>
        <p:spPr>
          <a:xfrm>
            <a:off x="152400" y="2305182"/>
            <a:ext cx="2544417" cy="2070653"/>
          </a:xfrm>
          <a:prstGeom prst="rect">
            <a:avLst/>
          </a:prstGeom>
        </p:spPr>
      </p:pic>
      <p:pic>
        <p:nvPicPr>
          <p:cNvPr id="22" name="Picture 21">
            <a:extLst>
              <a:ext uri="{FF2B5EF4-FFF2-40B4-BE49-F238E27FC236}">
                <a16:creationId xmlns:a16="http://schemas.microsoft.com/office/drawing/2014/main" id="{6E5A5998-A778-4EB5-85A1-0A7161AB83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682" r="71630" b="55272"/>
          <a:stretch/>
        </p:blipFill>
        <p:spPr>
          <a:xfrm>
            <a:off x="5791200" y="2331686"/>
            <a:ext cx="2594113" cy="1892709"/>
          </a:xfrm>
          <a:prstGeom prst="rect">
            <a:avLst/>
          </a:prstGeom>
        </p:spPr>
      </p:pic>
      <p:pic>
        <p:nvPicPr>
          <p:cNvPr id="23" name="Picture 22">
            <a:extLst>
              <a:ext uri="{FF2B5EF4-FFF2-40B4-BE49-F238E27FC236}">
                <a16:creationId xmlns:a16="http://schemas.microsoft.com/office/drawing/2014/main" id="{6E5A5998-A778-4EB5-85A1-0A7161AB83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653" r="36722" b="56561"/>
          <a:stretch/>
        </p:blipFill>
        <p:spPr>
          <a:xfrm>
            <a:off x="8382000" y="2057400"/>
            <a:ext cx="697268" cy="2105635"/>
          </a:xfrm>
          <a:prstGeom prst="rect">
            <a:avLst/>
          </a:prstGeom>
        </p:spPr>
      </p:pic>
      <p:cxnSp>
        <p:nvCxnSpPr>
          <p:cNvPr id="11" name="Straight Arrow Connector 10"/>
          <p:cNvCxnSpPr/>
          <p:nvPr/>
        </p:nvCxnSpPr>
        <p:spPr>
          <a:xfrm flipV="1">
            <a:off x="5481303" y="3124200"/>
            <a:ext cx="3098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696817" y="3124200"/>
            <a:ext cx="30989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19285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495300"/>
            <a:ext cx="8750300" cy="5867400"/>
          </a:xfrm>
          <a:prstGeom prst="rect">
            <a:avLst/>
          </a:prstGeom>
        </p:spPr>
      </p:pic>
    </p:spTree>
    <p:extLst>
      <p:ext uri="{BB962C8B-B14F-4D97-AF65-F5344CB8AC3E}">
        <p14:creationId xmlns:p14="http://schemas.microsoft.com/office/powerpoint/2010/main" val="26668818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172" y="490886"/>
            <a:ext cx="8229600" cy="523525"/>
          </a:xfrm>
        </p:spPr>
        <p:txBody>
          <a:bodyPr>
            <a:normAutofit fontScale="90000"/>
          </a:bodyPr>
          <a:lstStyle/>
          <a:p>
            <a:r>
              <a:rPr lang="en-US" sz="3600" dirty="0" smtClean="0"/>
              <a:t>Relationship between Uncertainty &amp; Sensitivity Analysis</a:t>
            </a:r>
            <a:endParaRPr lang="en-US" sz="3600" dirty="0"/>
          </a:p>
        </p:txBody>
      </p:sp>
      <p:sp>
        <p:nvSpPr>
          <p:cNvPr id="4" name="TextBox 3"/>
          <p:cNvSpPr txBox="1">
            <a:spLocks noChangeArrowheads="1"/>
          </p:cNvSpPr>
          <p:nvPr/>
        </p:nvSpPr>
        <p:spPr bwMode="auto">
          <a:xfrm>
            <a:off x="0" y="6129337"/>
            <a:ext cx="9144000" cy="338137"/>
          </a:xfrm>
          <a:prstGeom prst="rect">
            <a:avLst/>
          </a:prstGeom>
          <a:noFill/>
          <a:ln w="9525">
            <a:noFill/>
            <a:miter lim="800000"/>
            <a:headEnd/>
            <a:tailEnd/>
          </a:ln>
        </p:spPr>
        <p:txBody>
          <a:bodyPr>
            <a:spAutoFit/>
          </a:bodyPr>
          <a:lstStyle/>
          <a:p>
            <a:pPr algn="ctr">
              <a:defRPr/>
            </a:pPr>
            <a:r>
              <a:rPr lang="en-US" sz="1600" dirty="0" smtClean="0">
                <a:solidFill>
                  <a:prstClr val="black">
                    <a:lumMod val="50000"/>
                    <a:lumOff val="50000"/>
                  </a:prstClr>
                </a:solidFill>
              </a:rPr>
              <a:t>[Andrea </a:t>
            </a:r>
            <a:r>
              <a:rPr lang="en-US" sz="1600" dirty="0" err="1" smtClean="0">
                <a:solidFill>
                  <a:prstClr val="black">
                    <a:lumMod val="50000"/>
                    <a:lumOff val="50000"/>
                  </a:prstClr>
                </a:solidFill>
              </a:rPr>
              <a:t>Saltelli</a:t>
            </a:r>
            <a:r>
              <a:rPr lang="en-US" sz="1600" dirty="0">
                <a:solidFill>
                  <a:prstClr val="black">
                    <a:lumMod val="50000"/>
                    <a:lumOff val="50000"/>
                  </a:prstClr>
                </a:solidFill>
              </a:rPr>
              <a:t> </a:t>
            </a:r>
            <a:r>
              <a:rPr lang="en-US" sz="1600" dirty="0" smtClean="0">
                <a:solidFill>
                  <a:prstClr val="black">
                    <a:lumMod val="50000"/>
                    <a:lumOff val="50000"/>
                  </a:prstClr>
                </a:solidFill>
              </a:rPr>
              <a:t>(2009), http://sensitivity-analysis.jrc.ec.europa.eu]</a:t>
            </a:r>
            <a:endParaRPr lang="en-US" sz="1600" dirty="0">
              <a:solidFill>
                <a:prstClr val="black">
                  <a:lumMod val="50000"/>
                  <a:lumOff val="50000"/>
                </a:prstClr>
              </a:solidFill>
            </a:endParaRPr>
          </a:p>
        </p:txBody>
      </p:sp>
      <p:pic>
        <p:nvPicPr>
          <p:cNvPr id="5" name="Picture 7" descr="http://upload.wikimedia.org/wikipedia/en/0/01/Sensitivity_scheme.jpg"/>
          <p:cNvPicPr>
            <a:picLocks noChangeAspect="1" noChangeArrowheads="1"/>
          </p:cNvPicPr>
          <p:nvPr/>
        </p:nvPicPr>
        <p:blipFill>
          <a:blip r:embed="rId2"/>
          <a:srcRect t="21875" b="14063"/>
          <a:stretch>
            <a:fillRect/>
          </a:stretch>
        </p:blipFill>
        <p:spPr bwMode="auto">
          <a:xfrm>
            <a:off x="0" y="1540668"/>
            <a:ext cx="8921750" cy="4419600"/>
          </a:xfrm>
          <a:prstGeom prst="rect">
            <a:avLst/>
          </a:prstGeom>
          <a:noFill/>
          <a:ln w="9525">
            <a:noFill/>
            <a:miter lim="800000"/>
            <a:headEnd/>
            <a:tailEnd/>
          </a:ln>
        </p:spPr>
      </p:pic>
    </p:spTree>
    <p:extLst>
      <p:ext uri="{BB962C8B-B14F-4D97-AF65-F5344CB8AC3E}">
        <p14:creationId xmlns:p14="http://schemas.microsoft.com/office/powerpoint/2010/main" val="8590950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6477000" y="6440951"/>
            <a:ext cx="990600" cy="264649"/>
          </a:xfrm>
          <a:prstGeom prst="rect">
            <a:avLst/>
          </a:prstGeom>
        </p:spPr>
        <p:txBody>
          <a:bodyPr/>
          <a:lstStyle/>
          <a:p>
            <a:fld id="{FCA6DA02-058B-498B-A100-38729731ACAB}" type="datetime1">
              <a:rPr lang="en-US" smtClean="0"/>
              <a:t>7/29/2019</a:t>
            </a:fld>
            <a:endParaRPr lang="en-US" dirty="0"/>
          </a:p>
        </p:txBody>
      </p:sp>
      <p:sp>
        <p:nvSpPr>
          <p:cNvPr id="5" name="Footer Placeholder 4"/>
          <p:cNvSpPr>
            <a:spLocks noGrp="1"/>
          </p:cNvSpPr>
          <p:nvPr>
            <p:ph type="ftr" sz="quarter" idx="4294967295"/>
          </p:nvPr>
        </p:nvSpPr>
        <p:spPr>
          <a:xfrm>
            <a:off x="1828800" y="6440951"/>
            <a:ext cx="2057400" cy="264649"/>
          </a:xfrm>
          <a:prstGeom prst="rect">
            <a:avLst/>
          </a:prstGeom>
        </p:spPr>
        <p:txBody>
          <a:bodyPr/>
          <a:lstStyle/>
          <a:p>
            <a:r>
              <a:rPr lang="en-US" smtClean="0"/>
              <a:t>BEE Seminar</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48</a:t>
            </a:fld>
            <a:endParaRPr lang="en-US" dirty="0"/>
          </a:p>
        </p:txBody>
      </p:sp>
      <p:grpSp>
        <p:nvGrpSpPr>
          <p:cNvPr id="20" name="Group 19"/>
          <p:cNvGrpSpPr/>
          <p:nvPr/>
        </p:nvGrpSpPr>
        <p:grpSpPr>
          <a:xfrm>
            <a:off x="198471" y="1402673"/>
            <a:ext cx="8488329" cy="3911841"/>
            <a:chOff x="198471" y="2698073"/>
            <a:chExt cx="8488329" cy="3911841"/>
          </a:xfrm>
        </p:grpSpPr>
        <p:sp>
          <p:nvSpPr>
            <p:cNvPr id="21" name="Content Placeholder 2"/>
            <p:cNvSpPr txBox="1">
              <a:spLocks/>
            </p:cNvSpPr>
            <p:nvPr/>
          </p:nvSpPr>
          <p:spPr>
            <a:xfrm>
              <a:off x="838200" y="3589438"/>
              <a:ext cx="7239000" cy="1752600"/>
            </a:xfrm>
            <a:prstGeom prst="rect">
              <a:avLst/>
            </a:prstGeom>
          </p:spPr>
          <p:txBody>
            <a:bodyPr vert="horz" lIns="91440" tIns="45720" rIns="91440" bIns="45720" rtlCol="0">
              <a:normAutofit fontScale="92500"/>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dirty="0" smtClean="0">
                  <a:latin typeface="CMU Bright" panose="02000603000000000000" pitchFamily="2" charset="0"/>
                  <a:ea typeface="CMU Bright" panose="02000603000000000000" pitchFamily="2" charset="0"/>
                  <a:cs typeface="CMU Bright" panose="02000603000000000000" pitchFamily="2" charset="0"/>
                </a:rPr>
                <a:t>Sensitivity analysis: </a:t>
              </a:r>
              <a:r>
                <a:rPr kumimoji="0" lang="en-US" sz="2800" b="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The study of how the </a:t>
              </a:r>
              <a:r>
                <a:rPr kumimoji="0" lang="en-US" sz="2800" b="1"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uncertainty in the output </a:t>
              </a:r>
              <a:r>
                <a:rPr kumimoji="0" lang="en-US" sz="2800" b="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of a model (numerical</a:t>
              </a:r>
              <a:r>
                <a:rPr kumimoji="0" lang="en-US" sz="2800" b="0" i="0" u="none" strike="noStrike" kern="1200" cap="none" spc="0" normalizeH="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 or otherwise) can be </a:t>
              </a:r>
              <a:r>
                <a:rPr kumimoji="0" lang="en-US" sz="2800" i="0" u="none" strike="noStrike" kern="1200" cap="none" spc="0" normalizeH="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apportioned to different sources of uncertainty in the model input</a:t>
              </a:r>
              <a:r>
                <a:rPr kumimoji="0" lang="en-US" sz="2800" b="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 </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Cambria" pitchFamily="18" charset="0"/>
                <a:ea typeface="+mn-ea"/>
                <a:cs typeface="+mn-cs"/>
              </a:endParaRPr>
            </a:p>
          </p:txBody>
        </p:sp>
        <p:sp>
          <p:nvSpPr>
            <p:cNvPr id="22" name="Rectangle 21"/>
            <p:cNvSpPr/>
            <p:nvPr/>
          </p:nvSpPr>
          <p:spPr>
            <a:xfrm>
              <a:off x="1621468" y="5432700"/>
              <a:ext cx="7065332" cy="307777"/>
            </a:xfrm>
            <a:prstGeom prst="rect">
              <a:avLst/>
            </a:prstGeom>
          </p:spPr>
          <p:txBody>
            <a:bodyPr wrap="none">
              <a:spAutoFit/>
            </a:bodyPr>
            <a:lstStyle/>
            <a:p>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a:t>
              </a:r>
              <a:r>
                <a:rPr lang="en-US" sz="1400" dirty="0" err="1"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Saltelli</a:t>
              </a:r>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A., 2002, Sensitivity Analysis for Importance Assessment, Risk Analysis, 22 (3), 1-12)</a:t>
              </a:r>
              <a:endParaRPr lang="en-US" sz="1400" dirty="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23" name="Rectangle 22"/>
            <p:cNvSpPr/>
            <p:nvPr/>
          </p:nvSpPr>
          <p:spPr>
            <a:xfrm>
              <a:off x="198471" y="2698073"/>
              <a:ext cx="914400" cy="2308324"/>
            </a:xfrm>
            <a:prstGeom prst="rect">
              <a:avLst/>
            </a:prstGeom>
          </p:spPr>
          <p:txBody>
            <a:bodyPr wrap="square">
              <a:spAutoFit/>
            </a:bodyPr>
            <a:lstStyle/>
            <a:p>
              <a:r>
                <a:rPr lang="en-US" sz="14400" dirty="0" smtClean="0">
                  <a:solidFill>
                    <a:schemeClr val="bg1">
                      <a:lumMod val="75000"/>
                    </a:schemeClr>
                  </a:solidFill>
                  <a:latin typeface="Georgia" pitchFamily="18" charset="0"/>
                  <a:cs typeface="Microsoft Sans Serif" pitchFamily="34" charset="0"/>
                </a:rPr>
                <a:t>“</a:t>
              </a:r>
              <a:endParaRPr lang="en-US" sz="14400" dirty="0">
                <a:solidFill>
                  <a:schemeClr val="bg1">
                    <a:lumMod val="75000"/>
                  </a:schemeClr>
                </a:solidFill>
                <a:latin typeface="Georgia" pitchFamily="18" charset="0"/>
                <a:cs typeface="Microsoft Sans Serif" pitchFamily="34" charset="0"/>
              </a:endParaRPr>
            </a:p>
          </p:txBody>
        </p:sp>
        <p:sp>
          <p:nvSpPr>
            <p:cNvPr id="24" name="Rectangle 23"/>
            <p:cNvSpPr/>
            <p:nvPr/>
          </p:nvSpPr>
          <p:spPr>
            <a:xfrm>
              <a:off x="7542024" y="4301590"/>
              <a:ext cx="914400" cy="2308324"/>
            </a:xfrm>
            <a:prstGeom prst="rect">
              <a:avLst/>
            </a:prstGeom>
          </p:spPr>
          <p:txBody>
            <a:bodyPr wrap="square">
              <a:spAutoFit/>
            </a:bodyPr>
            <a:lstStyle/>
            <a:p>
              <a:r>
                <a:rPr lang="en-US" sz="14400" dirty="0" smtClean="0">
                  <a:solidFill>
                    <a:schemeClr val="bg1">
                      <a:lumMod val="75000"/>
                    </a:schemeClr>
                  </a:solidFill>
                  <a:latin typeface="Georgia" pitchFamily="18" charset="0"/>
                  <a:cs typeface="Microsoft Sans Serif" pitchFamily="34" charset="0"/>
                </a:rPr>
                <a:t>”</a:t>
              </a:r>
              <a:endParaRPr lang="en-US" sz="14400" dirty="0">
                <a:solidFill>
                  <a:schemeClr val="bg1">
                    <a:lumMod val="75000"/>
                  </a:schemeClr>
                </a:solidFill>
                <a:latin typeface="Georgia" pitchFamily="18" charset="0"/>
                <a:cs typeface="Microsoft Sans Serif" pitchFamily="34" charset="0"/>
              </a:endParaRPr>
            </a:p>
          </p:txBody>
        </p:sp>
      </p:grpSp>
      <p:sp>
        <p:nvSpPr>
          <p:cNvPr id="10" name="Title 1"/>
          <p:cNvSpPr>
            <a:spLocks noGrp="1"/>
          </p:cNvSpPr>
          <p:nvPr>
            <p:ph type="title"/>
          </p:nvPr>
        </p:nvSpPr>
        <p:spPr>
          <a:xfrm>
            <a:off x="609600" y="685800"/>
            <a:ext cx="6934200" cy="792162"/>
          </a:xfrm>
        </p:spPr>
        <p:txBody>
          <a:bodyPr>
            <a:noAutofit/>
          </a:bodyPr>
          <a:lstStyle/>
          <a:p>
            <a:pPr algn="l"/>
            <a:r>
              <a:rPr lang="en-US" sz="4800" dirty="0">
                <a:latin typeface="CMU Bright" panose="02000603000000000000" pitchFamily="2" charset="0"/>
                <a:ea typeface="CMU Bright" panose="02000603000000000000" pitchFamily="2" charset="0"/>
                <a:cs typeface="CMU Bright" panose="02000603000000000000" pitchFamily="2" charset="0"/>
              </a:rPr>
              <a:t>What is SA?</a:t>
            </a:r>
          </a:p>
        </p:txBody>
      </p:sp>
    </p:spTree>
    <p:extLst>
      <p:ext uri="{BB962C8B-B14F-4D97-AF65-F5344CB8AC3E}">
        <p14:creationId xmlns:p14="http://schemas.microsoft.com/office/powerpoint/2010/main" val="40682212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6477000" y="6440951"/>
            <a:ext cx="990600" cy="264649"/>
          </a:xfrm>
          <a:prstGeom prst="rect">
            <a:avLst/>
          </a:prstGeom>
        </p:spPr>
        <p:txBody>
          <a:bodyPr/>
          <a:lstStyle/>
          <a:p>
            <a:fld id="{FCA6DA02-058B-498B-A100-38729731ACAB}" type="datetime1">
              <a:rPr lang="en-US" smtClean="0"/>
              <a:t>7/29/2019</a:t>
            </a:fld>
            <a:endParaRPr lang="en-US" dirty="0"/>
          </a:p>
        </p:txBody>
      </p:sp>
      <p:sp>
        <p:nvSpPr>
          <p:cNvPr id="5" name="Footer Placeholder 4"/>
          <p:cNvSpPr>
            <a:spLocks noGrp="1"/>
          </p:cNvSpPr>
          <p:nvPr>
            <p:ph type="ftr" sz="quarter" idx="4294967295"/>
          </p:nvPr>
        </p:nvSpPr>
        <p:spPr>
          <a:xfrm>
            <a:off x="1828800" y="6440951"/>
            <a:ext cx="2057400" cy="264649"/>
          </a:xfrm>
          <a:prstGeom prst="rect">
            <a:avLst/>
          </a:prstGeom>
        </p:spPr>
        <p:txBody>
          <a:bodyPr/>
          <a:lstStyle/>
          <a:p>
            <a:r>
              <a:rPr lang="en-US" smtClean="0"/>
              <a:t>BEE Seminar</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49</a:t>
            </a:fld>
            <a:endParaRPr lang="en-US" dirty="0"/>
          </a:p>
        </p:txBody>
      </p:sp>
      <p:grpSp>
        <p:nvGrpSpPr>
          <p:cNvPr id="20" name="Group 19"/>
          <p:cNvGrpSpPr/>
          <p:nvPr/>
        </p:nvGrpSpPr>
        <p:grpSpPr>
          <a:xfrm>
            <a:off x="198471" y="1402673"/>
            <a:ext cx="8488329" cy="3911841"/>
            <a:chOff x="198471" y="2698073"/>
            <a:chExt cx="8488329" cy="3911841"/>
          </a:xfrm>
        </p:grpSpPr>
        <p:sp>
          <p:nvSpPr>
            <p:cNvPr id="21" name="Content Placeholder 2"/>
            <p:cNvSpPr txBox="1">
              <a:spLocks/>
            </p:cNvSpPr>
            <p:nvPr/>
          </p:nvSpPr>
          <p:spPr>
            <a:xfrm>
              <a:off x="838200" y="3589438"/>
              <a:ext cx="7239000" cy="1752600"/>
            </a:xfrm>
            <a:prstGeom prst="rect">
              <a:avLst/>
            </a:prstGeom>
          </p:spPr>
          <p:txBody>
            <a:bodyPr vert="horz" lIns="91440" tIns="45720" rIns="91440" bIns="45720" rtlCol="0">
              <a:normAutofit fontScale="92500"/>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dirty="0" smtClean="0">
                  <a:latin typeface="CMU Bright" panose="02000603000000000000" pitchFamily="2" charset="0"/>
                  <a:ea typeface="CMU Bright" panose="02000603000000000000" pitchFamily="2" charset="0"/>
                  <a:cs typeface="CMU Bright" panose="02000603000000000000" pitchFamily="2" charset="0"/>
                </a:rPr>
                <a:t>Sensitivity analysis: </a:t>
              </a:r>
              <a:r>
                <a:rPr kumimoji="0" lang="en-US" sz="2800" b="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The study of how the </a:t>
              </a:r>
              <a:r>
                <a:rPr kumimoji="0" lang="en-US" sz="280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uncertainty in the output </a:t>
              </a:r>
              <a:r>
                <a:rPr kumimoji="0" lang="en-US" sz="2800" b="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of a model (numerical</a:t>
              </a:r>
              <a:r>
                <a:rPr kumimoji="0" lang="en-US" sz="2800" b="0" i="0" u="none" strike="noStrike" kern="1200" cap="none" spc="0" normalizeH="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 or otherwise) can be </a:t>
              </a:r>
              <a:r>
                <a:rPr kumimoji="0" lang="en-US" sz="2800" b="1" i="0" u="none" strike="noStrike" kern="1200" cap="none" spc="0" normalizeH="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apportioned</a:t>
              </a:r>
              <a:r>
                <a:rPr kumimoji="0" lang="en-US" sz="2800" b="0" i="0" u="none" strike="noStrike" kern="1200" cap="none" spc="0" normalizeH="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 to different sources of </a:t>
              </a:r>
              <a:r>
                <a:rPr kumimoji="0" lang="en-US" sz="2800" i="0" u="none" strike="noStrike" kern="1200" cap="none" spc="0" normalizeH="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uncertainty in the model input</a:t>
              </a:r>
              <a:r>
                <a:rPr kumimoji="0" lang="en-US" sz="2800" b="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 </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Cambria" pitchFamily="18" charset="0"/>
                <a:ea typeface="+mn-ea"/>
                <a:cs typeface="+mn-cs"/>
              </a:endParaRPr>
            </a:p>
          </p:txBody>
        </p:sp>
        <p:sp>
          <p:nvSpPr>
            <p:cNvPr id="22" name="Rectangle 21"/>
            <p:cNvSpPr/>
            <p:nvPr/>
          </p:nvSpPr>
          <p:spPr>
            <a:xfrm>
              <a:off x="1621468" y="5432700"/>
              <a:ext cx="7065332" cy="307777"/>
            </a:xfrm>
            <a:prstGeom prst="rect">
              <a:avLst/>
            </a:prstGeom>
          </p:spPr>
          <p:txBody>
            <a:bodyPr wrap="none">
              <a:spAutoFit/>
            </a:bodyPr>
            <a:lstStyle/>
            <a:p>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a:t>
              </a:r>
              <a:r>
                <a:rPr lang="en-US" sz="1400" dirty="0" err="1"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Saltelli</a:t>
              </a:r>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A., 2002, Sensitivity Analysis for Importance Assessment, Risk Analysis, 22 (3), 1-12)</a:t>
              </a:r>
              <a:endParaRPr lang="en-US" sz="1400" dirty="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23" name="Rectangle 22"/>
            <p:cNvSpPr/>
            <p:nvPr/>
          </p:nvSpPr>
          <p:spPr>
            <a:xfrm>
              <a:off x="198471" y="2698073"/>
              <a:ext cx="914400" cy="2308324"/>
            </a:xfrm>
            <a:prstGeom prst="rect">
              <a:avLst/>
            </a:prstGeom>
          </p:spPr>
          <p:txBody>
            <a:bodyPr wrap="square">
              <a:spAutoFit/>
            </a:bodyPr>
            <a:lstStyle/>
            <a:p>
              <a:r>
                <a:rPr lang="en-US" sz="14400" dirty="0" smtClean="0">
                  <a:solidFill>
                    <a:schemeClr val="bg1">
                      <a:lumMod val="75000"/>
                    </a:schemeClr>
                  </a:solidFill>
                  <a:latin typeface="Georgia" pitchFamily="18" charset="0"/>
                  <a:cs typeface="Microsoft Sans Serif" pitchFamily="34" charset="0"/>
                </a:rPr>
                <a:t>“</a:t>
              </a:r>
              <a:endParaRPr lang="en-US" sz="14400" dirty="0">
                <a:solidFill>
                  <a:schemeClr val="bg1">
                    <a:lumMod val="75000"/>
                  </a:schemeClr>
                </a:solidFill>
                <a:latin typeface="Georgia" pitchFamily="18" charset="0"/>
                <a:cs typeface="Microsoft Sans Serif" pitchFamily="34" charset="0"/>
              </a:endParaRPr>
            </a:p>
          </p:txBody>
        </p:sp>
        <p:sp>
          <p:nvSpPr>
            <p:cNvPr id="24" name="Rectangle 23"/>
            <p:cNvSpPr/>
            <p:nvPr/>
          </p:nvSpPr>
          <p:spPr>
            <a:xfrm>
              <a:off x="7542024" y="4301590"/>
              <a:ext cx="914400" cy="2308324"/>
            </a:xfrm>
            <a:prstGeom prst="rect">
              <a:avLst/>
            </a:prstGeom>
          </p:spPr>
          <p:txBody>
            <a:bodyPr wrap="square">
              <a:spAutoFit/>
            </a:bodyPr>
            <a:lstStyle/>
            <a:p>
              <a:r>
                <a:rPr lang="en-US" sz="14400" dirty="0" smtClean="0">
                  <a:solidFill>
                    <a:schemeClr val="bg1">
                      <a:lumMod val="75000"/>
                    </a:schemeClr>
                  </a:solidFill>
                  <a:latin typeface="Georgia" pitchFamily="18" charset="0"/>
                  <a:cs typeface="Microsoft Sans Serif" pitchFamily="34" charset="0"/>
                </a:rPr>
                <a:t>”</a:t>
              </a:r>
              <a:endParaRPr lang="en-US" sz="14400" dirty="0">
                <a:solidFill>
                  <a:schemeClr val="bg1">
                    <a:lumMod val="75000"/>
                  </a:schemeClr>
                </a:solidFill>
                <a:latin typeface="Georgia" pitchFamily="18" charset="0"/>
                <a:cs typeface="Microsoft Sans Serif" pitchFamily="34" charset="0"/>
              </a:endParaRPr>
            </a:p>
          </p:txBody>
        </p:sp>
      </p:grpSp>
      <p:sp>
        <p:nvSpPr>
          <p:cNvPr id="10" name="Title 1"/>
          <p:cNvSpPr>
            <a:spLocks noGrp="1"/>
          </p:cNvSpPr>
          <p:nvPr>
            <p:ph type="title"/>
          </p:nvPr>
        </p:nvSpPr>
        <p:spPr>
          <a:xfrm>
            <a:off x="609600" y="685800"/>
            <a:ext cx="6934200" cy="792162"/>
          </a:xfrm>
        </p:spPr>
        <p:txBody>
          <a:bodyPr/>
          <a:lstStyle/>
          <a:p>
            <a:pPr algn="l"/>
            <a:r>
              <a:rPr lang="en-US" dirty="0">
                <a:latin typeface="CMU Bright" panose="02000603000000000000" pitchFamily="2" charset="0"/>
                <a:ea typeface="CMU Bright" panose="02000603000000000000" pitchFamily="2" charset="0"/>
                <a:cs typeface="CMU Bright" panose="02000603000000000000" pitchFamily="2" charset="0"/>
              </a:rPr>
              <a:t>What is SA?</a:t>
            </a:r>
            <a:endParaRPr lang="en-US" dirty="0"/>
          </a:p>
        </p:txBody>
      </p:sp>
    </p:spTree>
    <p:extLst>
      <p:ext uri="{BB962C8B-B14F-4D97-AF65-F5344CB8AC3E}">
        <p14:creationId xmlns:p14="http://schemas.microsoft.com/office/powerpoint/2010/main" val="3553103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Taxonomy of robustness frameworks</a:t>
            </a:r>
            <a:endParaRPr lang="en-US" dirty="0"/>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pic>
        <p:nvPicPr>
          <p:cNvPr id="7" name="Picture 3" descr="D:\jon\papers\Herman et al. - JWRPM 2014 - Defining Robustness\figs\fig-01-taxonomy\taxonomy.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5455"/>
          <a:stretch/>
        </p:blipFill>
        <p:spPr bwMode="auto">
          <a:xfrm>
            <a:off x="1600200" y="1066800"/>
            <a:ext cx="6019800" cy="517007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8200" y="6396335"/>
            <a:ext cx="5410200" cy="461665"/>
          </a:xfrm>
          <a:prstGeom prst="rect">
            <a:avLst/>
          </a:prstGeom>
        </p:spPr>
        <p:txBody>
          <a:bodyPr wrap="square">
            <a:spAutoFit/>
          </a:bodyPr>
          <a:lstStyle/>
          <a:p>
            <a:r>
              <a:rPr lang="en-US" sz="1200" dirty="0" smtClean="0"/>
              <a:t>Herman et al. (2015)</a:t>
            </a:r>
          </a:p>
          <a:p>
            <a:r>
              <a:rPr lang="en-US" sz="1200" dirty="0" smtClean="0">
                <a:hlinkClick r:id="rId3"/>
              </a:rPr>
              <a:t>https</a:t>
            </a:r>
            <a:r>
              <a:rPr lang="en-US" sz="1200" dirty="0">
                <a:hlinkClick r:id="rId3"/>
              </a:rPr>
              <a:t>://doi.org/10.1061/(</a:t>
            </a:r>
            <a:r>
              <a:rPr lang="en-US" sz="1200" dirty="0" smtClean="0">
                <a:hlinkClick r:id="rId3"/>
              </a:rPr>
              <a:t>ASCE)WR.1943-5452.0000509</a:t>
            </a:r>
            <a:endParaRPr lang="en-US" sz="1200" dirty="0">
              <a:effectLst/>
            </a:endParaRPr>
          </a:p>
        </p:txBody>
      </p:sp>
    </p:spTree>
    <p:extLst>
      <p:ext uri="{BB962C8B-B14F-4D97-AF65-F5344CB8AC3E}">
        <p14:creationId xmlns:p14="http://schemas.microsoft.com/office/powerpoint/2010/main" val="219142807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6477000" y="6440951"/>
            <a:ext cx="990600" cy="264649"/>
          </a:xfrm>
          <a:prstGeom prst="rect">
            <a:avLst/>
          </a:prstGeom>
        </p:spPr>
        <p:txBody>
          <a:bodyPr/>
          <a:lstStyle/>
          <a:p>
            <a:fld id="{FCA6DA02-058B-498B-A100-38729731ACAB}" type="datetime1">
              <a:rPr lang="en-US" smtClean="0"/>
              <a:t>7/29/2019</a:t>
            </a:fld>
            <a:endParaRPr lang="en-US" dirty="0"/>
          </a:p>
        </p:txBody>
      </p:sp>
      <p:sp>
        <p:nvSpPr>
          <p:cNvPr id="5" name="Footer Placeholder 4"/>
          <p:cNvSpPr>
            <a:spLocks noGrp="1"/>
          </p:cNvSpPr>
          <p:nvPr>
            <p:ph type="ftr" sz="quarter" idx="4294967295"/>
          </p:nvPr>
        </p:nvSpPr>
        <p:spPr>
          <a:xfrm>
            <a:off x="1828800" y="6440951"/>
            <a:ext cx="2057400" cy="264649"/>
          </a:xfrm>
          <a:prstGeom prst="rect">
            <a:avLst/>
          </a:prstGeom>
        </p:spPr>
        <p:txBody>
          <a:bodyPr/>
          <a:lstStyle/>
          <a:p>
            <a:r>
              <a:rPr lang="en-US" smtClean="0"/>
              <a:t>BEE Seminar</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50</a:t>
            </a:fld>
            <a:endParaRPr lang="en-US" dirty="0"/>
          </a:p>
        </p:txBody>
      </p:sp>
      <p:grpSp>
        <p:nvGrpSpPr>
          <p:cNvPr id="20" name="Group 19"/>
          <p:cNvGrpSpPr/>
          <p:nvPr/>
        </p:nvGrpSpPr>
        <p:grpSpPr>
          <a:xfrm>
            <a:off x="198471" y="1402673"/>
            <a:ext cx="8488329" cy="4040341"/>
            <a:chOff x="198471" y="2698073"/>
            <a:chExt cx="8488329" cy="4040341"/>
          </a:xfrm>
        </p:grpSpPr>
        <p:sp>
          <p:nvSpPr>
            <p:cNvPr id="21" name="Content Placeholder 2"/>
            <p:cNvSpPr txBox="1">
              <a:spLocks/>
            </p:cNvSpPr>
            <p:nvPr/>
          </p:nvSpPr>
          <p:spPr>
            <a:xfrm>
              <a:off x="838200" y="3589438"/>
              <a:ext cx="7239000" cy="1752600"/>
            </a:xfrm>
            <a:prstGeom prst="rect">
              <a:avLst/>
            </a:prstGeom>
          </p:spPr>
          <p:txBody>
            <a:bodyPr vert="horz" lIns="91440" tIns="45720" rIns="91440" bIns="45720" rtlCol="0">
              <a:normAutofit fontScale="92500"/>
            </a:bodyPr>
            <a:lstStyle/>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dirty="0" smtClean="0">
                  <a:latin typeface="CMU Bright" panose="02000603000000000000" pitchFamily="2" charset="0"/>
                  <a:ea typeface="CMU Bright" panose="02000603000000000000" pitchFamily="2" charset="0"/>
                  <a:cs typeface="CMU Bright" panose="02000603000000000000" pitchFamily="2" charset="0"/>
                </a:rPr>
                <a:t>Sensitivity analysis: </a:t>
              </a:r>
              <a:r>
                <a:rPr kumimoji="0" lang="en-US" sz="2800" b="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The study of how the </a:t>
              </a:r>
              <a:r>
                <a:rPr kumimoji="0" lang="en-US" sz="280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uncertainty in the output of a model (numerical</a:t>
              </a:r>
              <a:r>
                <a:rPr kumimoji="0" lang="en-US" sz="2800" i="0" u="none" strike="noStrike" kern="1200" cap="none" spc="0" normalizeH="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 or otherwise) can be apportioned </a:t>
              </a:r>
              <a:r>
                <a:rPr kumimoji="0" lang="en-US" sz="2800" b="0" i="0" u="none" strike="noStrike" kern="1200" cap="none" spc="0" normalizeH="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to different sources of </a:t>
              </a:r>
              <a:r>
                <a:rPr kumimoji="0" lang="en-US" sz="2800" b="1" i="0" u="none" strike="noStrike" kern="1200" cap="none" spc="0" normalizeH="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uncertainty in the model input</a:t>
              </a:r>
              <a:r>
                <a:rPr kumimoji="0" lang="en-US" sz="2800" b="0" i="0" u="none" strike="noStrike" kern="1200" cap="none" spc="0" normalizeH="0" baseline="0" noProof="0" dirty="0" smtClean="0">
                  <a:ln>
                    <a:noFill/>
                  </a:ln>
                  <a:solidFill>
                    <a:schemeClr val="tx1"/>
                  </a:solidFill>
                  <a:effectLst/>
                  <a:uLnTx/>
                  <a:uFillTx/>
                  <a:latin typeface="CMU Bright" panose="02000603000000000000" pitchFamily="2" charset="0"/>
                  <a:ea typeface="CMU Bright" panose="02000603000000000000" pitchFamily="2" charset="0"/>
                  <a:cs typeface="CMU Bright" panose="02000603000000000000" pitchFamily="2" charset="0"/>
                </a:rPr>
                <a:t>. </a:t>
              </a:r>
            </a:p>
            <a:p>
              <a:pPr marL="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Cambria" pitchFamily="18" charset="0"/>
                <a:ea typeface="+mn-ea"/>
                <a:cs typeface="+mn-cs"/>
              </a:endParaRPr>
            </a:p>
          </p:txBody>
        </p:sp>
        <p:sp>
          <p:nvSpPr>
            <p:cNvPr id="22" name="Rectangle 21"/>
            <p:cNvSpPr/>
            <p:nvPr/>
          </p:nvSpPr>
          <p:spPr>
            <a:xfrm>
              <a:off x="1621468" y="5432700"/>
              <a:ext cx="7065332" cy="307777"/>
            </a:xfrm>
            <a:prstGeom prst="rect">
              <a:avLst/>
            </a:prstGeom>
          </p:spPr>
          <p:txBody>
            <a:bodyPr wrap="none">
              <a:spAutoFit/>
            </a:bodyPr>
            <a:lstStyle/>
            <a:p>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a:t>
              </a:r>
              <a:r>
                <a:rPr lang="en-US" sz="1400" dirty="0" err="1"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Saltelli</a:t>
              </a:r>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A., 2002, Sensitivity Analysis for Importance Assessment, Risk Analysis, 22 (3), 1-12)</a:t>
              </a:r>
              <a:endParaRPr lang="en-US" sz="1400" dirty="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endParaRPr>
            </a:p>
          </p:txBody>
        </p:sp>
        <p:sp>
          <p:nvSpPr>
            <p:cNvPr id="23" name="Rectangle 22"/>
            <p:cNvSpPr/>
            <p:nvPr/>
          </p:nvSpPr>
          <p:spPr>
            <a:xfrm>
              <a:off x="198471" y="2698073"/>
              <a:ext cx="914400" cy="2308324"/>
            </a:xfrm>
            <a:prstGeom prst="rect">
              <a:avLst/>
            </a:prstGeom>
          </p:spPr>
          <p:txBody>
            <a:bodyPr wrap="square">
              <a:spAutoFit/>
            </a:bodyPr>
            <a:lstStyle/>
            <a:p>
              <a:r>
                <a:rPr lang="en-US" sz="14400" dirty="0" smtClean="0">
                  <a:solidFill>
                    <a:schemeClr val="bg1">
                      <a:lumMod val="75000"/>
                    </a:schemeClr>
                  </a:solidFill>
                  <a:latin typeface="Georgia" pitchFamily="18" charset="0"/>
                  <a:cs typeface="Microsoft Sans Serif" pitchFamily="34" charset="0"/>
                </a:rPr>
                <a:t>“</a:t>
              </a:r>
              <a:endParaRPr lang="en-US" sz="14400" dirty="0">
                <a:solidFill>
                  <a:schemeClr val="bg1">
                    <a:lumMod val="75000"/>
                  </a:schemeClr>
                </a:solidFill>
                <a:latin typeface="Georgia" pitchFamily="18" charset="0"/>
                <a:cs typeface="Microsoft Sans Serif" pitchFamily="34" charset="0"/>
              </a:endParaRPr>
            </a:p>
          </p:txBody>
        </p:sp>
        <p:sp>
          <p:nvSpPr>
            <p:cNvPr id="24" name="Rectangle 23"/>
            <p:cNvSpPr/>
            <p:nvPr/>
          </p:nvSpPr>
          <p:spPr>
            <a:xfrm>
              <a:off x="7162800" y="4430090"/>
              <a:ext cx="914400" cy="2308324"/>
            </a:xfrm>
            <a:prstGeom prst="rect">
              <a:avLst/>
            </a:prstGeom>
          </p:spPr>
          <p:txBody>
            <a:bodyPr wrap="square">
              <a:spAutoFit/>
            </a:bodyPr>
            <a:lstStyle/>
            <a:p>
              <a:r>
                <a:rPr lang="en-US" sz="14400" dirty="0" smtClean="0">
                  <a:solidFill>
                    <a:schemeClr val="bg1">
                      <a:lumMod val="75000"/>
                    </a:schemeClr>
                  </a:solidFill>
                  <a:latin typeface="Georgia" pitchFamily="18" charset="0"/>
                  <a:cs typeface="Microsoft Sans Serif" pitchFamily="34" charset="0"/>
                </a:rPr>
                <a:t>”</a:t>
              </a:r>
              <a:endParaRPr lang="en-US" sz="14400" dirty="0">
                <a:solidFill>
                  <a:schemeClr val="bg1">
                    <a:lumMod val="75000"/>
                  </a:schemeClr>
                </a:solidFill>
                <a:latin typeface="Georgia" pitchFamily="18" charset="0"/>
                <a:cs typeface="Microsoft Sans Serif" pitchFamily="34" charset="0"/>
              </a:endParaRPr>
            </a:p>
          </p:txBody>
        </p:sp>
      </p:grpSp>
      <p:sp>
        <p:nvSpPr>
          <p:cNvPr id="10" name="Title 1"/>
          <p:cNvSpPr>
            <a:spLocks noGrp="1"/>
          </p:cNvSpPr>
          <p:nvPr>
            <p:ph type="title"/>
          </p:nvPr>
        </p:nvSpPr>
        <p:spPr>
          <a:xfrm>
            <a:off x="609600" y="685800"/>
            <a:ext cx="6934200" cy="792162"/>
          </a:xfrm>
        </p:spPr>
        <p:txBody>
          <a:bodyPr/>
          <a:lstStyle/>
          <a:p>
            <a:pPr algn="l"/>
            <a:r>
              <a:rPr lang="en-US" dirty="0">
                <a:latin typeface="CMU Bright" panose="02000603000000000000" pitchFamily="2" charset="0"/>
                <a:ea typeface="CMU Bright" panose="02000603000000000000" pitchFamily="2" charset="0"/>
                <a:cs typeface="CMU Bright" panose="02000603000000000000" pitchFamily="2" charset="0"/>
              </a:rPr>
              <a:t>What is SA?</a:t>
            </a:r>
            <a:endParaRPr lang="en-US" dirty="0"/>
          </a:p>
        </p:txBody>
      </p:sp>
    </p:spTree>
    <p:extLst>
      <p:ext uri="{BB962C8B-B14F-4D97-AF65-F5344CB8AC3E}">
        <p14:creationId xmlns:p14="http://schemas.microsoft.com/office/powerpoint/2010/main" val="17107036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Global SA metric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2859" y="1545229"/>
            <a:ext cx="7023100" cy="4229100"/>
          </a:xfrm>
        </p:spPr>
      </p:pic>
      <p:sp>
        <p:nvSpPr>
          <p:cNvPr id="5" name="Rectangle 4"/>
          <p:cNvSpPr/>
          <p:nvPr/>
        </p:nvSpPr>
        <p:spPr>
          <a:xfrm>
            <a:off x="3124304" y="5901920"/>
            <a:ext cx="2640210" cy="307777"/>
          </a:xfrm>
          <a:prstGeom prst="rect">
            <a:avLst/>
          </a:prstGeom>
        </p:spPr>
        <p:txBody>
          <a:bodyPr wrap="none">
            <a:spAutoFit/>
          </a:bodyPr>
          <a:lstStyle/>
          <a:p>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(Example from: </a:t>
            </a:r>
            <a:r>
              <a:rPr lang="en-US" sz="1400" dirty="0" err="1"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Saltelli</a:t>
            </a:r>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A., 2017)</a:t>
            </a:r>
            <a:endParaRPr lang="en-US" sz="1400" dirty="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endParaRPr>
          </a:p>
        </p:txBody>
      </p:sp>
      <p:cxnSp>
        <p:nvCxnSpPr>
          <p:cNvPr id="6" name="Straight Connector 5"/>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3167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Global SA metric</a:t>
            </a:r>
          </a:p>
        </p:txBody>
      </p:sp>
      <p:sp>
        <p:nvSpPr>
          <p:cNvPr id="5" name="Rectangle 4"/>
          <p:cNvSpPr/>
          <p:nvPr/>
        </p:nvSpPr>
        <p:spPr>
          <a:xfrm>
            <a:off x="3124304" y="5901920"/>
            <a:ext cx="2640210" cy="307777"/>
          </a:xfrm>
          <a:prstGeom prst="rect">
            <a:avLst/>
          </a:prstGeom>
        </p:spPr>
        <p:txBody>
          <a:bodyPr wrap="none">
            <a:spAutoFit/>
          </a:bodyPr>
          <a:lstStyle/>
          <a:p>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(Example from: </a:t>
            </a:r>
            <a:r>
              <a:rPr lang="en-US" sz="1400" dirty="0" err="1"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Saltelli</a:t>
            </a:r>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A., 2017)</a:t>
            </a:r>
            <a:endParaRPr lang="en-US" sz="1400" dirty="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086" y="1600200"/>
            <a:ext cx="7499828" cy="4525963"/>
          </a:xfrm>
        </p:spPr>
      </p:pic>
      <p:cxnSp>
        <p:nvCxnSpPr>
          <p:cNvPr id="13" name="Straight Connector 12"/>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4888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Global SA metric</a:t>
            </a:r>
          </a:p>
        </p:txBody>
      </p:sp>
      <p:sp>
        <p:nvSpPr>
          <p:cNvPr id="5" name="Rectangle 4"/>
          <p:cNvSpPr/>
          <p:nvPr/>
        </p:nvSpPr>
        <p:spPr>
          <a:xfrm>
            <a:off x="3124304" y="5901920"/>
            <a:ext cx="2640210" cy="307777"/>
          </a:xfrm>
          <a:prstGeom prst="rect">
            <a:avLst/>
          </a:prstGeom>
        </p:spPr>
        <p:txBody>
          <a:bodyPr wrap="none">
            <a:spAutoFit/>
          </a:bodyPr>
          <a:lstStyle/>
          <a:p>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(Example from: </a:t>
            </a:r>
            <a:r>
              <a:rPr lang="en-US" sz="1400" dirty="0" err="1"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Saltelli</a:t>
            </a:r>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A., 2017)</a:t>
            </a:r>
            <a:endParaRPr lang="en-US" sz="1400" dirty="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086" y="1600200"/>
            <a:ext cx="7499828" cy="4525963"/>
          </a:xfrm>
        </p:spPr>
      </p:pic>
      <p:cxnSp>
        <p:nvCxnSpPr>
          <p:cNvPr id="9" name="Straight Arrow Connector 8"/>
          <p:cNvCxnSpPr/>
          <p:nvPr/>
        </p:nvCxnSpPr>
        <p:spPr>
          <a:xfrm>
            <a:off x="3209364" y="3168502"/>
            <a:ext cx="852273" cy="694679"/>
          </a:xfrm>
          <a:prstGeom prst="straightConnector1">
            <a:avLst/>
          </a:prstGeom>
          <a:ln w="57150">
            <a:solidFill>
              <a:srgbClr val="FF40FF"/>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254641" y="2623303"/>
            <a:ext cx="1954723" cy="923330"/>
          </a:xfrm>
          <a:prstGeom prst="rect">
            <a:avLst/>
          </a:prstGeom>
          <a:noFill/>
        </p:spPr>
        <p:txBody>
          <a:bodyPr wrap="square" rtlCol="0">
            <a:spAutoFit/>
          </a:bodyPr>
          <a:lstStyle/>
          <a:p>
            <a:pPr algn="r"/>
            <a:r>
              <a:rPr lang="en-US" smtClean="0"/>
              <a:t>Bin Points along x-axis and take average of bin</a:t>
            </a:r>
            <a:endParaRPr lang="en-US"/>
          </a:p>
        </p:txBody>
      </p:sp>
      <p:cxnSp>
        <p:nvCxnSpPr>
          <p:cNvPr id="10" name="Straight Connector 9"/>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7333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Global SA metric</a:t>
            </a:r>
          </a:p>
        </p:txBody>
      </p:sp>
      <p:sp>
        <p:nvSpPr>
          <p:cNvPr id="5" name="Rectangle 4"/>
          <p:cNvSpPr/>
          <p:nvPr/>
        </p:nvSpPr>
        <p:spPr>
          <a:xfrm>
            <a:off x="3124304" y="5901920"/>
            <a:ext cx="2640210" cy="307777"/>
          </a:xfrm>
          <a:prstGeom prst="rect">
            <a:avLst/>
          </a:prstGeom>
        </p:spPr>
        <p:txBody>
          <a:bodyPr wrap="none">
            <a:spAutoFit/>
          </a:bodyPr>
          <a:lstStyle/>
          <a:p>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(Example from: </a:t>
            </a:r>
            <a:r>
              <a:rPr lang="en-US" sz="1400" dirty="0" err="1"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Saltelli</a:t>
            </a:r>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A., 2017)</a:t>
            </a:r>
            <a:endParaRPr lang="en-US" sz="1400" dirty="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086" y="1600200"/>
            <a:ext cx="7499828" cy="4525963"/>
          </a:xfrm>
        </p:spPr>
      </p:pic>
      <p:sp>
        <p:nvSpPr>
          <p:cNvPr id="7" name="TextBox 6"/>
          <p:cNvSpPr txBox="1"/>
          <p:nvPr/>
        </p:nvSpPr>
        <p:spPr>
          <a:xfrm>
            <a:off x="1116419" y="2623303"/>
            <a:ext cx="2092945" cy="923330"/>
          </a:xfrm>
          <a:prstGeom prst="rect">
            <a:avLst/>
          </a:prstGeom>
          <a:noFill/>
        </p:spPr>
        <p:txBody>
          <a:bodyPr wrap="square" rtlCol="0">
            <a:spAutoFit/>
          </a:bodyPr>
          <a:lstStyle/>
          <a:p>
            <a:pPr algn="r"/>
            <a:r>
              <a:rPr lang="en-US" smtClean="0"/>
              <a:t>Bin Points along x-axis and take average of bin</a:t>
            </a:r>
            <a:endParaRPr lang="en-US"/>
          </a:p>
        </p:txBody>
      </p:sp>
      <p:cxnSp>
        <p:nvCxnSpPr>
          <p:cNvPr id="9" name="Straight Arrow Connector 8"/>
          <p:cNvCxnSpPr/>
          <p:nvPr/>
        </p:nvCxnSpPr>
        <p:spPr>
          <a:xfrm>
            <a:off x="3209364" y="3168502"/>
            <a:ext cx="852273" cy="694679"/>
          </a:xfrm>
          <a:prstGeom prst="straightConnector1">
            <a:avLst/>
          </a:prstGeom>
          <a:ln w="57150">
            <a:solidFill>
              <a:srgbClr val="FF4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763386" y="4559385"/>
                <a:ext cx="3115339" cy="746295"/>
              </a:xfrm>
              <a:prstGeom prst="rect">
                <a:avLst/>
              </a:prstGeom>
              <a:solidFill>
                <a:schemeClr val="bg1"/>
              </a:solidFill>
            </p:spPr>
            <p:txBody>
              <a:bodyPr wrap="square" rtlCol="0">
                <a:spAutoFit/>
              </a:bodyPr>
              <a:lstStyle/>
              <a:p>
                <a:r>
                  <a:rPr lang="en-US" sz="2000" dirty="0" smtClean="0"/>
                  <a:t>Each pink point represents:</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𝐸</m:t>
                          </m:r>
                        </m:e>
                        <m:sub>
                          <m:sSub>
                            <m:sSubPr>
                              <m:ctrlPr>
                                <a:rPr lang="en-US" sz="2000" b="0" i="1" smtClean="0">
                                  <a:latin typeface="Cambria Math" panose="02040503050406030204" pitchFamily="18" charset="0"/>
                                </a:rPr>
                              </m:ctrlPr>
                            </m:sSubPr>
                            <m:e>
                              <m:r>
                                <a:rPr lang="en-US" sz="2000" b="0" i="1" smtClean="0">
                                  <a:latin typeface="Cambria Math" charset="0"/>
                                </a:rPr>
                                <m:t>𝑥</m:t>
                              </m:r>
                            </m:e>
                            <m:sub>
                              <m:r>
                                <a:rPr lang="en-US" sz="2000" b="0" i="1" smtClean="0">
                                  <a:latin typeface="Cambria Math" charset="0"/>
                                </a:rPr>
                                <m:t>~</m:t>
                              </m:r>
                              <m:r>
                                <a:rPr lang="en-US" sz="2000" b="0" i="1" smtClean="0">
                                  <a:latin typeface="Cambria Math" charset="0"/>
                                </a:rPr>
                                <m:t>𝑖</m:t>
                              </m:r>
                              <m:r>
                                <a:rPr lang="en-US" sz="2000" b="0" i="1" smtClean="0">
                                  <a:latin typeface="Cambria Math" charset="0"/>
                                </a:rPr>
                                <m:t> </m:t>
                              </m:r>
                            </m:sub>
                          </m:sSub>
                        </m:sub>
                      </m:sSub>
                      <m:d>
                        <m:dPr>
                          <m:ctrlPr>
                            <a:rPr lang="en-US" sz="2000" b="0" i="1" smtClean="0">
                              <a:latin typeface="Cambria Math" panose="02040503050406030204" pitchFamily="18" charset="0"/>
                            </a:rPr>
                          </m:ctrlPr>
                        </m:dPr>
                        <m:e>
                          <m:r>
                            <a:rPr lang="en-US" sz="2000" b="0" i="1" smtClean="0">
                              <a:latin typeface="Cambria Math" charset="0"/>
                            </a:rPr>
                            <m:t>𝑌</m:t>
                          </m:r>
                        </m:e>
                        <m:e>
                          <m:sSub>
                            <m:sSubPr>
                              <m:ctrlPr>
                                <a:rPr lang="en-US" sz="2000" b="0" i="1" smtClean="0">
                                  <a:latin typeface="Cambria Math" panose="02040503050406030204" pitchFamily="18" charset="0"/>
                                </a:rPr>
                              </m:ctrlPr>
                            </m:sSubPr>
                            <m:e>
                              <m:r>
                                <a:rPr lang="en-US" sz="2000" b="0" i="1" smtClean="0">
                                  <a:latin typeface="Cambria Math" charset="0"/>
                                </a:rPr>
                                <m:t>𝑋</m:t>
                              </m:r>
                            </m:e>
                            <m:sub>
                              <m:r>
                                <a:rPr lang="en-US" sz="2000" b="0" i="1" smtClean="0">
                                  <a:latin typeface="Cambria Math" charset="0"/>
                                </a:rPr>
                                <m:t>𝑖</m:t>
                              </m:r>
                            </m:sub>
                          </m:sSub>
                        </m:e>
                      </m:d>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4763386" y="4559385"/>
                <a:ext cx="3115339" cy="746295"/>
              </a:xfrm>
              <a:prstGeom prst="rect">
                <a:avLst/>
              </a:prstGeom>
              <a:blipFill rotWithShape="0">
                <a:blip r:embed="rId4"/>
                <a:stretch>
                  <a:fillRect l="-1957" t="-4918" b="-42623"/>
                </a:stretch>
              </a:blipFill>
            </p:spPr>
            <p:txBody>
              <a:bodyPr/>
              <a:lstStyle/>
              <a:p>
                <a:r>
                  <a:rPr lang="en-US">
                    <a:noFill/>
                  </a:rPr>
                  <a:t> </a:t>
                </a:r>
              </a:p>
            </p:txBody>
          </p:sp>
        </mc:Fallback>
      </mc:AlternateContent>
      <p:cxnSp>
        <p:nvCxnSpPr>
          <p:cNvPr id="8" name="Straight Connector 7"/>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2263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Global SA metric</a:t>
            </a:r>
          </a:p>
        </p:txBody>
      </p:sp>
      <p:sp>
        <p:nvSpPr>
          <p:cNvPr id="5" name="Rectangle 4"/>
          <p:cNvSpPr/>
          <p:nvPr/>
        </p:nvSpPr>
        <p:spPr>
          <a:xfrm>
            <a:off x="3124304" y="5901920"/>
            <a:ext cx="2640210" cy="307777"/>
          </a:xfrm>
          <a:prstGeom prst="rect">
            <a:avLst/>
          </a:prstGeom>
        </p:spPr>
        <p:txBody>
          <a:bodyPr wrap="none">
            <a:spAutoFit/>
          </a:bodyPr>
          <a:lstStyle/>
          <a:p>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(Example from: </a:t>
            </a:r>
            <a:r>
              <a:rPr lang="en-US" sz="1400" dirty="0" err="1"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Saltelli</a:t>
            </a:r>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A., 2017)</a:t>
            </a:r>
            <a:endParaRPr lang="en-US" sz="1400" dirty="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086" y="1600200"/>
            <a:ext cx="7499828" cy="4525963"/>
          </a:xfrm>
        </p:spPr>
      </p:pic>
      <p:sp>
        <p:nvSpPr>
          <p:cNvPr id="7" name="TextBox 6"/>
          <p:cNvSpPr txBox="1"/>
          <p:nvPr/>
        </p:nvSpPr>
        <p:spPr>
          <a:xfrm>
            <a:off x="1116419" y="2623303"/>
            <a:ext cx="2092945" cy="923330"/>
          </a:xfrm>
          <a:prstGeom prst="rect">
            <a:avLst/>
          </a:prstGeom>
          <a:noFill/>
        </p:spPr>
        <p:txBody>
          <a:bodyPr wrap="square" rtlCol="0">
            <a:spAutoFit/>
          </a:bodyPr>
          <a:lstStyle/>
          <a:p>
            <a:pPr algn="r"/>
            <a:r>
              <a:rPr lang="en-US" smtClean="0"/>
              <a:t>Bin Points along x-axis and take average of bin</a:t>
            </a:r>
            <a:endParaRPr lang="en-US"/>
          </a:p>
        </p:txBody>
      </p:sp>
      <p:cxnSp>
        <p:nvCxnSpPr>
          <p:cNvPr id="9" name="Straight Arrow Connector 8"/>
          <p:cNvCxnSpPr/>
          <p:nvPr/>
        </p:nvCxnSpPr>
        <p:spPr>
          <a:xfrm>
            <a:off x="3209364" y="3168502"/>
            <a:ext cx="852273" cy="694679"/>
          </a:xfrm>
          <a:prstGeom prst="straightConnector1">
            <a:avLst/>
          </a:prstGeom>
          <a:ln w="57150">
            <a:solidFill>
              <a:srgbClr val="FF4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763386" y="4559385"/>
                <a:ext cx="3115339" cy="707886"/>
              </a:xfrm>
              <a:prstGeom prst="rect">
                <a:avLst/>
              </a:prstGeom>
              <a:solidFill>
                <a:schemeClr val="bg1"/>
              </a:solidFill>
            </p:spPr>
            <p:txBody>
              <a:bodyPr wrap="square" rtlCol="0">
                <a:spAutoFit/>
              </a:bodyPr>
              <a:lstStyle/>
              <a:p>
                <a:r>
                  <a:rPr lang="en-US" sz="2000" dirty="0" smtClean="0"/>
                  <a:t>Each pink point represents:</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𝑥</m:t>
                          </m:r>
                          <m:r>
                            <a:rPr lang="en-US" sz="2000" b="0" i="1" smtClean="0">
                              <a:latin typeface="Cambria Math" charset="0"/>
                            </a:rPr>
                            <m:t>~</m:t>
                          </m:r>
                          <m:r>
                            <a:rPr lang="en-US" sz="2000" b="0" i="1" smtClean="0">
                              <a:latin typeface="Cambria Math" charset="0"/>
                            </a:rPr>
                            <m:t>𝑖</m:t>
                          </m:r>
                        </m:sub>
                      </m:sSub>
                      <m:d>
                        <m:dPr>
                          <m:ctrlPr>
                            <a:rPr lang="en-US" sz="2000" b="0" i="1" smtClean="0">
                              <a:latin typeface="Cambria Math" panose="02040503050406030204" pitchFamily="18" charset="0"/>
                            </a:rPr>
                          </m:ctrlPr>
                        </m:dPr>
                        <m:e>
                          <m:r>
                            <a:rPr lang="en-US" sz="2000" b="0" i="1" smtClean="0">
                              <a:latin typeface="Cambria Math" charset="0"/>
                            </a:rPr>
                            <m:t>𝑌</m:t>
                          </m:r>
                        </m:e>
                        <m:e>
                          <m:sSub>
                            <m:sSubPr>
                              <m:ctrlPr>
                                <a:rPr lang="en-US" sz="2000" b="0" i="1" smtClean="0">
                                  <a:latin typeface="Cambria Math" panose="02040503050406030204" pitchFamily="18" charset="0"/>
                                </a:rPr>
                              </m:ctrlPr>
                            </m:sSubPr>
                            <m:e>
                              <m:r>
                                <a:rPr lang="en-US" sz="2000" b="0" i="1" smtClean="0">
                                  <a:latin typeface="Cambria Math" charset="0"/>
                                </a:rPr>
                                <m:t>𝑋</m:t>
                              </m:r>
                            </m:e>
                            <m:sub>
                              <m:r>
                                <a:rPr lang="en-US" sz="2000" b="0" i="1" smtClean="0">
                                  <a:latin typeface="Cambria Math" charset="0"/>
                                </a:rPr>
                                <m:t>𝑖</m:t>
                              </m:r>
                            </m:sub>
                          </m:sSub>
                        </m:e>
                      </m:d>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4763386" y="4559385"/>
                <a:ext cx="3115339" cy="707886"/>
              </a:xfrm>
              <a:prstGeom prst="rect">
                <a:avLst/>
              </a:prstGeom>
              <a:blipFill rotWithShape="0">
                <a:blip r:embed="rId4"/>
                <a:stretch>
                  <a:fillRect l="-1957" t="-5172" b="-1724"/>
                </a:stretch>
              </a:blipFill>
            </p:spPr>
            <p:txBody>
              <a:bodyPr/>
              <a:lstStyle/>
              <a:p>
                <a:r>
                  <a:rPr lang="en-US">
                    <a:noFill/>
                  </a:rPr>
                  <a:t> </a:t>
                </a:r>
              </a:p>
            </p:txBody>
          </p:sp>
        </mc:Fallback>
      </mc:AlternateContent>
      <p:sp>
        <p:nvSpPr>
          <p:cNvPr id="4" name="Rectangle 3"/>
          <p:cNvSpPr/>
          <p:nvPr/>
        </p:nvSpPr>
        <p:spPr>
          <a:xfrm>
            <a:off x="223284" y="1417638"/>
            <a:ext cx="8463516" cy="5025692"/>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p:cNvSpPr txBox="1"/>
              <p:nvPr/>
            </p:nvSpPr>
            <p:spPr>
              <a:xfrm>
                <a:off x="1456660" y="2300924"/>
                <a:ext cx="6241312" cy="1629100"/>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4000" dirty="0" smtClean="0"/>
                  <a:t>First order effect:</a:t>
                </a:r>
              </a:p>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charset="0"/>
                            </a:rPr>
                            <m:t>𝑉</m:t>
                          </m:r>
                        </m:e>
                        <m:sub>
                          <m:sSub>
                            <m:sSubPr>
                              <m:ctrlPr>
                                <a:rPr lang="en-US" sz="4000" b="0" i="1" smtClean="0">
                                  <a:latin typeface="Cambria Math" panose="02040503050406030204" pitchFamily="18" charset="0"/>
                                </a:rPr>
                              </m:ctrlPr>
                            </m:sSubPr>
                            <m:e>
                              <m:r>
                                <a:rPr lang="en-US" sz="4000" b="0" i="1" smtClean="0">
                                  <a:latin typeface="Cambria Math" charset="0"/>
                                </a:rPr>
                                <m:t>𝑋</m:t>
                              </m:r>
                            </m:e>
                            <m:sub>
                              <m:r>
                                <a:rPr lang="en-US" sz="4000" b="0" i="1" smtClean="0">
                                  <a:latin typeface="Cambria Math" charset="0"/>
                                </a:rPr>
                                <m:t>𝑖</m:t>
                              </m:r>
                            </m:sub>
                          </m:sSub>
                        </m:sub>
                      </m:sSub>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charset="0"/>
                                </a:rPr>
                                <m:t>𝐸</m:t>
                              </m:r>
                            </m:e>
                            <m:sub>
                              <m:sSub>
                                <m:sSubPr>
                                  <m:ctrlPr>
                                    <a:rPr lang="en-US" sz="4000" b="0" i="1" smtClean="0">
                                      <a:latin typeface="Cambria Math" panose="02040503050406030204" pitchFamily="18" charset="0"/>
                                    </a:rPr>
                                  </m:ctrlPr>
                                </m:sSubPr>
                                <m:e>
                                  <m:r>
                                    <a:rPr lang="en-US" sz="4000" b="0" i="1" smtClean="0">
                                      <a:latin typeface="Cambria Math" charset="0"/>
                                    </a:rPr>
                                    <m:t>𝑥</m:t>
                                  </m:r>
                                </m:e>
                                <m:sub>
                                  <m:r>
                                    <a:rPr lang="en-US" sz="4000" b="0" i="1" smtClean="0">
                                      <a:latin typeface="Cambria Math" charset="0"/>
                                    </a:rPr>
                                    <m:t>~</m:t>
                                  </m:r>
                                  <m:r>
                                    <a:rPr lang="en-US" sz="4000" b="0" i="1" smtClean="0">
                                      <a:latin typeface="Cambria Math" charset="0"/>
                                    </a:rPr>
                                    <m:t>𝑖</m:t>
                                  </m:r>
                                  <m:r>
                                    <a:rPr lang="en-US" sz="4000" b="0" i="1" smtClean="0">
                                      <a:latin typeface="Cambria Math" charset="0"/>
                                    </a:rPr>
                                    <m:t> </m:t>
                                  </m:r>
                                </m:sub>
                              </m:sSub>
                            </m:sub>
                          </m:sSub>
                          <m:d>
                            <m:dPr>
                              <m:ctrlPr>
                                <a:rPr lang="en-US" sz="4000" b="0" i="1" smtClean="0">
                                  <a:latin typeface="Cambria Math" panose="02040503050406030204" pitchFamily="18" charset="0"/>
                                </a:rPr>
                              </m:ctrlPr>
                            </m:dPr>
                            <m:e>
                              <m:r>
                                <a:rPr lang="en-US" sz="4000" b="0" i="1" smtClean="0">
                                  <a:latin typeface="Cambria Math" charset="0"/>
                                </a:rPr>
                                <m:t>𝑌</m:t>
                              </m:r>
                            </m:e>
                            <m:e>
                              <m:sSub>
                                <m:sSubPr>
                                  <m:ctrlPr>
                                    <a:rPr lang="en-US" sz="4000" b="0" i="1" smtClean="0">
                                      <a:latin typeface="Cambria Math" panose="02040503050406030204" pitchFamily="18" charset="0"/>
                                    </a:rPr>
                                  </m:ctrlPr>
                                </m:sSubPr>
                                <m:e>
                                  <m:r>
                                    <a:rPr lang="en-US" sz="4000" b="0" i="1" smtClean="0">
                                      <a:latin typeface="Cambria Math" charset="0"/>
                                    </a:rPr>
                                    <m:t>𝑋</m:t>
                                  </m:r>
                                </m:e>
                                <m:sub>
                                  <m:r>
                                    <a:rPr lang="en-US" sz="4000" b="0" i="1" smtClean="0">
                                      <a:latin typeface="Cambria Math" charset="0"/>
                                    </a:rPr>
                                    <m:t>𝑖</m:t>
                                  </m:r>
                                </m:sub>
                              </m:sSub>
                            </m:e>
                          </m:d>
                        </m:e>
                      </m:d>
                    </m:oMath>
                  </m:oMathPara>
                </a14:m>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1456660" y="2300924"/>
                <a:ext cx="6241312" cy="1629100"/>
              </a:xfrm>
              <a:prstGeom prst="rect">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1" name="Straight Connector 10"/>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2575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Global SA metric</a:t>
            </a:r>
          </a:p>
        </p:txBody>
      </p:sp>
      <p:sp>
        <p:nvSpPr>
          <p:cNvPr id="5" name="Rectangle 4"/>
          <p:cNvSpPr/>
          <p:nvPr/>
        </p:nvSpPr>
        <p:spPr>
          <a:xfrm>
            <a:off x="3124304" y="5901920"/>
            <a:ext cx="2640210" cy="307777"/>
          </a:xfrm>
          <a:prstGeom prst="rect">
            <a:avLst/>
          </a:prstGeom>
        </p:spPr>
        <p:txBody>
          <a:bodyPr wrap="none">
            <a:spAutoFit/>
          </a:bodyPr>
          <a:lstStyle/>
          <a:p>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(Example from: </a:t>
            </a:r>
            <a:r>
              <a:rPr lang="en-US" sz="1400" dirty="0" err="1"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Saltelli</a:t>
            </a:r>
            <a:r>
              <a:rPr lang="en-US" sz="1400" dirty="0" smtClean="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rPr>
              <a:t>, A., 2017)</a:t>
            </a:r>
            <a:endParaRPr lang="en-US" sz="1400" dirty="0">
              <a:solidFill>
                <a:schemeClr val="bg1">
                  <a:lumMod val="50000"/>
                </a:schemeClr>
              </a:solidFill>
              <a:latin typeface="CMU Bright" panose="02000603000000000000" pitchFamily="2" charset="0"/>
              <a:ea typeface="CMU Bright" panose="02000603000000000000" pitchFamily="2" charset="0"/>
              <a:cs typeface="CMU Bright" panose="02000603000000000000" pitchFamily="2"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086" y="1600200"/>
            <a:ext cx="7499828" cy="4525963"/>
          </a:xfrm>
        </p:spPr>
      </p:pic>
      <p:sp>
        <p:nvSpPr>
          <p:cNvPr id="7" name="TextBox 6"/>
          <p:cNvSpPr txBox="1"/>
          <p:nvPr/>
        </p:nvSpPr>
        <p:spPr>
          <a:xfrm>
            <a:off x="1116419" y="2623303"/>
            <a:ext cx="2092945" cy="923330"/>
          </a:xfrm>
          <a:prstGeom prst="rect">
            <a:avLst/>
          </a:prstGeom>
          <a:noFill/>
        </p:spPr>
        <p:txBody>
          <a:bodyPr wrap="square" rtlCol="0">
            <a:spAutoFit/>
          </a:bodyPr>
          <a:lstStyle/>
          <a:p>
            <a:pPr algn="r"/>
            <a:r>
              <a:rPr lang="en-US" smtClean="0"/>
              <a:t>Bin Points along x-axis and take average of bin</a:t>
            </a:r>
            <a:endParaRPr lang="en-US"/>
          </a:p>
        </p:txBody>
      </p:sp>
      <p:cxnSp>
        <p:nvCxnSpPr>
          <p:cNvPr id="9" name="Straight Arrow Connector 8"/>
          <p:cNvCxnSpPr/>
          <p:nvPr/>
        </p:nvCxnSpPr>
        <p:spPr>
          <a:xfrm>
            <a:off x="3209364" y="3168502"/>
            <a:ext cx="852273" cy="694679"/>
          </a:xfrm>
          <a:prstGeom prst="straightConnector1">
            <a:avLst/>
          </a:prstGeom>
          <a:ln w="57150">
            <a:solidFill>
              <a:srgbClr val="FF4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4763386" y="4559385"/>
                <a:ext cx="3115339" cy="707886"/>
              </a:xfrm>
              <a:prstGeom prst="rect">
                <a:avLst/>
              </a:prstGeom>
              <a:solidFill>
                <a:schemeClr val="bg1"/>
              </a:solidFill>
            </p:spPr>
            <p:txBody>
              <a:bodyPr wrap="square" rtlCol="0">
                <a:spAutoFit/>
              </a:bodyPr>
              <a:lstStyle/>
              <a:p>
                <a:r>
                  <a:rPr lang="en-US" sz="2000" dirty="0" smtClean="0"/>
                  <a:t>Each pink point represents:</a:t>
                </a: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𝑥</m:t>
                          </m:r>
                          <m:r>
                            <a:rPr lang="en-US" sz="2000" b="0" i="1" smtClean="0">
                              <a:latin typeface="Cambria Math" charset="0"/>
                            </a:rPr>
                            <m:t>~</m:t>
                          </m:r>
                          <m:r>
                            <a:rPr lang="en-US" sz="2000" b="0" i="1" smtClean="0">
                              <a:latin typeface="Cambria Math" charset="0"/>
                            </a:rPr>
                            <m:t>𝑖</m:t>
                          </m:r>
                        </m:sub>
                      </m:sSub>
                      <m:d>
                        <m:dPr>
                          <m:ctrlPr>
                            <a:rPr lang="en-US" sz="2000" b="0" i="1" smtClean="0">
                              <a:latin typeface="Cambria Math" panose="02040503050406030204" pitchFamily="18" charset="0"/>
                            </a:rPr>
                          </m:ctrlPr>
                        </m:dPr>
                        <m:e>
                          <m:r>
                            <a:rPr lang="en-US" sz="2000" b="0" i="1" smtClean="0">
                              <a:latin typeface="Cambria Math" charset="0"/>
                            </a:rPr>
                            <m:t>𝑌</m:t>
                          </m:r>
                        </m:e>
                        <m:e>
                          <m:sSub>
                            <m:sSubPr>
                              <m:ctrlPr>
                                <a:rPr lang="en-US" sz="2000" b="0" i="1" smtClean="0">
                                  <a:latin typeface="Cambria Math" panose="02040503050406030204" pitchFamily="18" charset="0"/>
                                </a:rPr>
                              </m:ctrlPr>
                            </m:sSubPr>
                            <m:e>
                              <m:r>
                                <a:rPr lang="en-US" sz="2000" b="0" i="1" smtClean="0">
                                  <a:latin typeface="Cambria Math" charset="0"/>
                                </a:rPr>
                                <m:t>𝑋</m:t>
                              </m:r>
                            </m:e>
                            <m:sub>
                              <m:r>
                                <a:rPr lang="en-US" sz="2000" b="0" i="1" smtClean="0">
                                  <a:latin typeface="Cambria Math" charset="0"/>
                                </a:rPr>
                                <m:t>𝑖</m:t>
                              </m:r>
                            </m:sub>
                          </m:sSub>
                        </m:e>
                      </m:d>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4763386" y="4559385"/>
                <a:ext cx="3115339" cy="707886"/>
              </a:xfrm>
              <a:prstGeom prst="rect">
                <a:avLst/>
              </a:prstGeom>
              <a:blipFill rotWithShape="0">
                <a:blip r:embed="rId4"/>
                <a:stretch>
                  <a:fillRect l="-1957" t="-5172" b="-1724"/>
                </a:stretch>
              </a:blipFill>
            </p:spPr>
            <p:txBody>
              <a:bodyPr/>
              <a:lstStyle/>
              <a:p>
                <a:r>
                  <a:rPr lang="en-US">
                    <a:noFill/>
                  </a:rPr>
                  <a:t> </a:t>
                </a:r>
              </a:p>
            </p:txBody>
          </p:sp>
        </mc:Fallback>
      </mc:AlternateContent>
      <p:sp>
        <p:nvSpPr>
          <p:cNvPr id="4" name="Rectangle 3"/>
          <p:cNvSpPr/>
          <p:nvPr/>
        </p:nvSpPr>
        <p:spPr>
          <a:xfrm>
            <a:off x="223284" y="1417638"/>
            <a:ext cx="8463516" cy="5025692"/>
          </a:xfrm>
          <a:prstGeom prst="rect">
            <a:avLst/>
          </a:prstGeom>
          <a:solidFill>
            <a:srgbClr val="FFFF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1456660" y="2300924"/>
                <a:ext cx="6241312" cy="309187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4000" dirty="0" smtClean="0"/>
                  <a:t>First order Sensitivity Index:</a:t>
                </a:r>
              </a:p>
              <a:p>
                <a:endParaRPr lang="en-US" sz="2000" dirty="0" smtClean="0"/>
              </a:p>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charset="0"/>
                            </a:rPr>
                            <m:t>𝑆</m:t>
                          </m:r>
                        </m:e>
                        <m:sub>
                          <m:r>
                            <a:rPr lang="en-US" sz="4000" b="0" i="1" smtClean="0">
                              <a:latin typeface="Cambria Math" charset="0"/>
                            </a:rPr>
                            <m:t>𝑖</m:t>
                          </m:r>
                        </m:sub>
                      </m:sSub>
                      <m:r>
                        <a:rPr lang="en-US" sz="4000" b="0" i="1" smtClean="0">
                          <a:latin typeface="Cambria Math" charset="0"/>
                        </a:rPr>
                        <m:t>=</m:t>
                      </m:r>
                      <m:f>
                        <m:fPr>
                          <m:ctrlPr>
                            <a:rPr lang="en-US" sz="4000" b="0" i="1" smtClean="0">
                              <a:latin typeface="Cambria Math" panose="02040503050406030204" pitchFamily="18" charset="0"/>
                            </a:rPr>
                          </m:ctrlPr>
                        </m:fPr>
                        <m:num>
                          <m:sSub>
                            <m:sSubPr>
                              <m:ctrlPr>
                                <a:rPr lang="en-US" sz="4000" b="0" i="1" smtClean="0">
                                  <a:latin typeface="Cambria Math" panose="02040503050406030204" pitchFamily="18" charset="0"/>
                                </a:rPr>
                              </m:ctrlPr>
                            </m:sSubPr>
                            <m:e>
                              <m:r>
                                <a:rPr lang="en-US" sz="4000" b="0" i="1" smtClean="0">
                                  <a:latin typeface="Cambria Math" charset="0"/>
                                </a:rPr>
                                <m:t>𝑉</m:t>
                              </m:r>
                            </m:e>
                            <m:sub>
                              <m:sSub>
                                <m:sSubPr>
                                  <m:ctrlPr>
                                    <a:rPr lang="en-US" sz="4000" b="0" i="1" smtClean="0">
                                      <a:latin typeface="Cambria Math" panose="02040503050406030204" pitchFamily="18" charset="0"/>
                                    </a:rPr>
                                  </m:ctrlPr>
                                </m:sSubPr>
                                <m:e>
                                  <m:r>
                                    <a:rPr lang="en-US" sz="4000" b="0" i="1" smtClean="0">
                                      <a:latin typeface="Cambria Math" charset="0"/>
                                    </a:rPr>
                                    <m:t>𝑋</m:t>
                                  </m:r>
                                </m:e>
                                <m:sub>
                                  <m:r>
                                    <a:rPr lang="en-US" sz="4000" b="0" i="1" smtClean="0">
                                      <a:latin typeface="Cambria Math" charset="0"/>
                                    </a:rPr>
                                    <m:t>𝑖</m:t>
                                  </m:r>
                                </m:sub>
                              </m:sSub>
                            </m:sub>
                          </m:sSub>
                          <m:d>
                            <m:dPr>
                              <m:ctrlPr>
                                <a:rPr lang="en-US" sz="4000" b="0" i="1" smtClean="0">
                                  <a:latin typeface="Cambria Math" panose="02040503050406030204" pitchFamily="18" charset="0"/>
                                </a:rPr>
                              </m:ctrlPr>
                            </m:dPr>
                            <m:e>
                              <m:sSub>
                                <m:sSubPr>
                                  <m:ctrlPr>
                                    <a:rPr lang="en-US" sz="4000" b="0" i="1" smtClean="0">
                                      <a:latin typeface="Cambria Math" panose="02040503050406030204" pitchFamily="18" charset="0"/>
                                    </a:rPr>
                                  </m:ctrlPr>
                                </m:sSubPr>
                                <m:e>
                                  <m:r>
                                    <a:rPr lang="en-US" sz="4000" b="0" i="1" smtClean="0">
                                      <a:latin typeface="Cambria Math" charset="0"/>
                                    </a:rPr>
                                    <m:t>𝐸</m:t>
                                  </m:r>
                                </m:e>
                                <m:sub>
                                  <m:sSub>
                                    <m:sSubPr>
                                      <m:ctrlPr>
                                        <a:rPr lang="en-US" sz="4000" b="0" i="1" smtClean="0">
                                          <a:latin typeface="Cambria Math" panose="02040503050406030204" pitchFamily="18" charset="0"/>
                                        </a:rPr>
                                      </m:ctrlPr>
                                    </m:sSubPr>
                                    <m:e>
                                      <m:r>
                                        <a:rPr lang="en-US" sz="4000" b="0" i="1" smtClean="0">
                                          <a:latin typeface="Cambria Math" charset="0"/>
                                        </a:rPr>
                                        <m:t>𝑥</m:t>
                                      </m:r>
                                    </m:e>
                                    <m:sub>
                                      <m:r>
                                        <a:rPr lang="en-US" sz="4000" b="0" i="1" smtClean="0">
                                          <a:latin typeface="Cambria Math" charset="0"/>
                                        </a:rPr>
                                        <m:t>~</m:t>
                                      </m:r>
                                      <m:r>
                                        <a:rPr lang="en-US" sz="4000" b="0" i="1" smtClean="0">
                                          <a:latin typeface="Cambria Math" charset="0"/>
                                        </a:rPr>
                                        <m:t>𝑖</m:t>
                                      </m:r>
                                      <m:r>
                                        <a:rPr lang="en-US" sz="4000" b="0" i="1" smtClean="0">
                                          <a:latin typeface="Cambria Math" charset="0"/>
                                        </a:rPr>
                                        <m:t> </m:t>
                                      </m:r>
                                    </m:sub>
                                  </m:sSub>
                                </m:sub>
                              </m:sSub>
                              <m:d>
                                <m:dPr>
                                  <m:ctrlPr>
                                    <a:rPr lang="en-US" sz="4000" b="0" i="1" smtClean="0">
                                      <a:latin typeface="Cambria Math" panose="02040503050406030204" pitchFamily="18" charset="0"/>
                                    </a:rPr>
                                  </m:ctrlPr>
                                </m:dPr>
                                <m:e>
                                  <m:r>
                                    <a:rPr lang="en-US" sz="4000" b="0" i="1" smtClean="0">
                                      <a:latin typeface="Cambria Math" charset="0"/>
                                    </a:rPr>
                                    <m:t>𝑌</m:t>
                                  </m:r>
                                </m:e>
                                <m:e>
                                  <m:sSub>
                                    <m:sSubPr>
                                      <m:ctrlPr>
                                        <a:rPr lang="en-US" sz="4000" b="0" i="1" smtClean="0">
                                          <a:latin typeface="Cambria Math" panose="02040503050406030204" pitchFamily="18" charset="0"/>
                                        </a:rPr>
                                      </m:ctrlPr>
                                    </m:sSubPr>
                                    <m:e>
                                      <m:r>
                                        <a:rPr lang="en-US" sz="4000" b="0" i="1" smtClean="0">
                                          <a:latin typeface="Cambria Math" charset="0"/>
                                        </a:rPr>
                                        <m:t>𝑋</m:t>
                                      </m:r>
                                    </m:e>
                                    <m:sub>
                                      <m:r>
                                        <a:rPr lang="en-US" sz="4000" b="0" i="1" smtClean="0">
                                          <a:latin typeface="Cambria Math" charset="0"/>
                                        </a:rPr>
                                        <m:t>𝑖</m:t>
                                      </m:r>
                                    </m:sub>
                                  </m:sSub>
                                </m:e>
                              </m:d>
                            </m:e>
                          </m:d>
                        </m:num>
                        <m:den>
                          <m:r>
                            <a:rPr lang="en-US" sz="4000" b="0" i="1" smtClean="0">
                              <a:latin typeface="Cambria Math" charset="0"/>
                            </a:rPr>
                            <m:t>𝑉</m:t>
                          </m:r>
                          <m:d>
                            <m:dPr>
                              <m:ctrlPr>
                                <a:rPr lang="en-US" sz="4000" b="0" i="1" smtClean="0">
                                  <a:latin typeface="Cambria Math" panose="02040503050406030204" pitchFamily="18" charset="0"/>
                                </a:rPr>
                              </m:ctrlPr>
                            </m:dPr>
                            <m:e>
                              <m:r>
                                <a:rPr lang="en-US" sz="4000" b="0" i="1" smtClean="0">
                                  <a:latin typeface="Cambria Math" charset="0"/>
                                </a:rPr>
                                <m:t>𝑌</m:t>
                              </m:r>
                            </m:e>
                          </m:d>
                        </m:den>
                      </m:f>
                    </m:oMath>
                  </m:oMathPara>
                </a14:m>
                <a:endParaRPr lang="en-US" sz="3200" dirty="0" smtClean="0"/>
              </a:p>
              <a:p>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456660" y="2300924"/>
                <a:ext cx="6241312" cy="3091872"/>
              </a:xfrm>
              <a:prstGeom prst="rect">
                <a:avLst/>
              </a:prstGeom>
              <a:blipFill rotWithShape="0">
                <a:blip r:embed="rId5"/>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2" name="Straight Connector 11"/>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057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interactions?</a:t>
            </a:r>
            <a:endParaRPr lang="en-US" dirty="0"/>
          </a:p>
        </p:txBody>
      </p:sp>
      <p:pic>
        <p:nvPicPr>
          <p:cNvPr id="4" name="Picture 2" descr="C:\jon\research\Ngs-experiment\Figures\compare_s.png"/>
          <p:cNvPicPr>
            <a:picLocks noChangeAspect="1" noChangeArrowheads="1"/>
          </p:cNvPicPr>
          <p:nvPr/>
        </p:nvPicPr>
        <p:blipFill rotWithShape="1">
          <a:blip r:embed="rId2">
            <a:extLst>
              <a:ext uri="{28A0092B-C50C-407E-A947-70E740481C1C}">
                <a14:useLocalDpi xmlns:a14="http://schemas.microsoft.com/office/drawing/2010/main" val="0"/>
              </a:ext>
            </a:extLst>
          </a:blip>
          <a:srcRect t="18921" r="35606" b="27592"/>
          <a:stretch/>
        </p:blipFill>
        <p:spPr bwMode="auto">
          <a:xfrm>
            <a:off x="1357425" y="1869559"/>
            <a:ext cx="5485484" cy="3149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012" y="5627776"/>
            <a:ext cx="3798896" cy="31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009917" y="5045243"/>
            <a:ext cx="409086" cy="646331"/>
          </a:xfrm>
          <a:prstGeom prst="rect">
            <a:avLst/>
          </a:prstGeom>
        </p:spPr>
        <p:txBody>
          <a:bodyPr wrap="none">
            <a:spAutoFit/>
          </a:bodyPr>
          <a:lstStyle/>
          <a:p>
            <a:r>
              <a:rPr lang="en-US" sz="3600" dirty="0" smtClean="0"/>
              <a:t>Y</a:t>
            </a:r>
            <a:endParaRPr lang="en-US" sz="3600" dirty="0"/>
          </a:p>
        </p:txBody>
      </p:sp>
      <p:sp>
        <p:nvSpPr>
          <p:cNvPr id="7" name="Rectangle 6"/>
          <p:cNvSpPr/>
          <p:nvPr/>
        </p:nvSpPr>
        <p:spPr>
          <a:xfrm>
            <a:off x="3205926" y="5904323"/>
            <a:ext cx="314510" cy="400110"/>
          </a:xfrm>
          <a:prstGeom prst="rect">
            <a:avLst/>
          </a:prstGeom>
        </p:spPr>
        <p:txBody>
          <a:bodyPr wrap="none">
            <a:spAutoFit/>
          </a:bodyPr>
          <a:lstStyle/>
          <a:p>
            <a:r>
              <a:rPr lang="en-US" sz="2000" dirty="0" smtClean="0"/>
              <a:t>0</a:t>
            </a:r>
            <a:endParaRPr lang="en-US" sz="2000" dirty="0"/>
          </a:p>
        </p:txBody>
      </p:sp>
      <p:sp>
        <p:nvSpPr>
          <p:cNvPr id="8" name="Rectangle 7"/>
          <p:cNvSpPr/>
          <p:nvPr/>
        </p:nvSpPr>
        <p:spPr>
          <a:xfrm>
            <a:off x="6842909" y="5901132"/>
            <a:ext cx="314510" cy="400110"/>
          </a:xfrm>
          <a:prstGeom prst="rect">
            <a:avLst/>
          </a:prstGeom>
        </p:spPr>
        <p:txBody>
          <a:bodyPr wrap="none">
            <a:spAutoFit/>
          </a:bodyPr>
          <a:lstStyle/>
          <a:p>
            <a:r>
              <a:rPr lang="en-US" sz="2000" dirty="0" smtClean="0"/>
              <a:t>1</a:t>
            </a:r>
            <a:endParaRPr lang="en-US" sz="2000" dirty="0"/>
          </a:p>
        </p:txBody>
      </p:sp>
      <p:sp>
        <p:nvSpPr>
          <p:cNvPr id="9" name="Rectangle 8"/>
          <p:cNvSpPr/>
          <p:nvPr/>
        </p:nvSpPr>
        <p:spPr>
          <a:xfrm>
            <a:off x="5024417" y="5929868"/>
            <a:ext cx="508473" cy="400110"/>
          </a:xfrm>
          <a:prstGeom prst="rect">
            <a:avLst/>
          </a:prstGeom>
        </p:spPr>
        <p:txBody>
          <a:bodyPr wrap="none">
            <a:spAutoFit/>
          </a:bodyPr>
          <a:lstStyle/>
          <a:p>
            <a:r>
              <a:rPr lang="en-US" sz="2000" dirty="0" smtClean="0"/>
              <a:t>0.5</a:t>
            </a:r>
            <a:endParaRPr lang="en-US" sz="2000" dirty="0"/>
          </a:p>
        </p:txBody>
      </p:sp>
      <p:cxnSp>
        <p:nvCxnSpPr>
          <p:cNvPr id="11" name="Straight Connector 10"/>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2870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interactions?</a:t>
            </a:r>
            <a:endParaRPr lang="en-US" dirty="0"/>
          </a:p>
        </p:txBody>
      </p:sp>
      <p:pic>
        <p:nvPicPr>
          <p:cNvPr id="4" name="Picture 2" descr="C:\jon\research\Ngs-experiment\Figures\compare_s.png"/>
          <p:cNvPicPr>
            <a:picLocks noChangeAspect="1" noChangeArrowheads="1"/>
          </p:cNvPicPr>
          <p:nvPr/>
        </p:nvPicPr>
        <p:blipFill rotWithShape="1">
          <a:blip r:embed="rId2">
            <a:extLst>
              <a:ext uri="{28A0092B-C50C-407E-A947-70E740481C1C}">
                <a14:useLocalDpi xmlns:a14="http://schemas.microsoft.com/office/drawing/2010/main" val="0"/>
              </a:ext>
            </a:extLst>
          </a:blip>
          <a:srcRect t="18921" r="35606" b="27592"/>
          <a:stretch/>
        </p:blipFill>
        <p:spPr bwMode="auto">
          <a:xfrm>
            <a:off x="1357425" y="1869559"/>
            <a:ext cx="5485484" cy="3149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5012" y="5627776"/>
            <a:ext cx="3798896" cy="313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009917" y="5045243"/>
            <a:ext cx="409086" cy="646331"/>
          </a:xfrm>
          <a:prstGeom prst="rect">
            <a:avLst/>
          </a:prstGeom>
        </p:spPr>
        <p:txBody>
          <a:bodyPr wrap="none">
            <a:spAutoFit/>
          </a:bodyPr>
          <a:lstStyle/>
          <a:p>
            <a:r>
              <a:rPr lang="en-US" sz="3600" dirty="0" smtClean="0"/>
              <a:t>Y</a:t>
            </a:r>
            <a:endParaRPr lang="en-US" sz="3600" dirty="0"/>
          </a:p>
        </p:txBody>
      </p:sp>
      <p:sp>
        <p:nvSpPr>
          <p:cNvPr id="7" name="Rectangle 6"/>
          <p:cNvSpPr/>
          <p:nvPr/>
        </p:nvSpPr>
        <p:spPr>
          <a:xfrm>
            <a:off x="3205926" y="5904323"/>
            <a:ext cx="314510" cy="400110"/>
          </a:xfrm>
          <a:prstGeom prst="rect">
            <a:avLst/>
          </a:prstGeom>
        </p:spPr>
        <p:txBody>
          <a:bodyPr wrap="none">
            <a:spAutoFit/>
          </a:bodyPr>
          <a:lstStyle/>
          <a:p>
            <a:r>
              <a:rPr lang="en-US" sz="2000" dirty="0" smtClean="0"/>
              <a:t>0</a:t>
            </a:r>
            <a:endParaRPr lang="en-US" sz="2000" dirty="0"/>
          </a:p>
        </p:txBody>
      </p:sp>
      <p:sp>
        <p:nvSpPr>
          <p:cNvPr id="8" name="Rectangle 7"/>
          <p:cNvSpPr/>
          <p:nvPr/>
        </p:nvSpPr>
        <p:spPr>
          <a:xfrm>
            <a:off x="6842909" y="5901132"/>
            <a:ext cx="314510" cy="400110"/>
          </a:xfrm>
          <a:prstGeom prst="rect">
            <a:avLst/>
          </a:prstGeom>
        </p:spPr>
        <p:txBody>
          <a:bodyPr wrap="none">
            <a:spAutoFit/>
          </a:bodyPr>
          <a:lstStyle/>
          <a:p>
            <a:r>
              <a:rPr lang="en-US" sz="2000" dirty="0" smtClean="0"/>
              <a:t>1</a:t>
            </a:r>
            <a:endParaRPr lang="en-US" sz="2000" dirty="0"/>
          </a:p>
        </p:txBody>
      </p:sp>
      <p:sp>
        <p:nvSpPr>
          <p:cNvPr id="9" name="Rectangle 8"/>
          <p:cNvSpPr/>
          <p:nvPr/>
        </p:nvSpPr>
        <p:spPr>
          <a:xfrm>
            <a:off x="5024417" y="5929868"/>
            <a:ext cx="508473" cy="400110"/>
          </a:xfrm>
          <a:prstGeom prst="rect">
            <a:avLst/>
          </a:prstGeom>
        </p:spPr>
        <p:txBody>
          <a:bodyPr wrap="none">
            <a:spAutoFit/>
          </a:bodyPr>
          <a:lstStyle/>
          <a:p>
            <a:r>
              <a:rPr lang="en-US" sz="2000" dirty="0" smtClean="0"/>
              <a:t>0.5</a:t>
            </a:r>
            <a:endParaRPr lang="en-US" sz="2000" dirty="0"/>
          </a:p>
        </p:txBody>
      </p:sp>
      <mc:AlternateContent xmlns:mc="http://schemas.openxmlformats.org/markup-compatibility/2006" xmlns:a14="http://schemas.microsoft.com/office/drawing/2010/main">
        <mc:Choice Requires="a14">
          <p:sp>
            <p:nvSpPr>
              <p:cNvPr id="10" name="TextBox 9"/>
              <p:cNvSpPr txBox="1"/>
              <p:nvPr/>
            </p:nvSpPr>
            <p:spPr>
              <a:xfrm>
                <a:off x="1357425" y="2164990"/>
                <a:ext cx="7010398" cy="309187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US" sz="4000" dirty="0" smtClean="0"/>
                  <a:t>Second order Sensitivity Index:</a:t>
                </a:r>
              </a:p>
              <a:p>
                <a:endParaRPr lang="en-US" sz="2000" dirty="0" smtClean="0"/>
              </a:p>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charset="0"/>
                            </a:rPr>
                            <m:t>𝑆</m:t>
                          </m:r>
                        </m:e>
                        <m:sub>
                          <m:r>
                            <a:rPr lang="en-US" sz="4000" b="0" i="1" smtClean="0">
                              <a:latin typeface="Cambria Math" charset="0"/>
                            </a:rPr>
                            <m:t>𝑖𝑗</m:t>
                          </m:r>
                        </m:sub>
                      </m:sSub>
                      <m:r>
                        <a:rPr lang="en-US" sz="4000" b="0" i="1" smtClean="0">
                          <a:latin typeface="Cambria Math" charset="0"/>
                        </a:rPr>
                        <m:t>=</m:t>
                      </m:r>
                      <m:f>
                        <m:fPr>
                          <m:ctrlPr>
                            <a:rPr lang="en-US" sz="4000" b="0" i="1" smtClean="0">
                              <a:latin typeface="Cambria Math" panose="02040503050406030204" pitchFamily="18" charset="0"/>
                            </a:rPr>
                          </m:ctrlPr>
                        </m:fPr>
                        <m:num>
                          <m:r>
                            <a:rPr lang="en-US" sz="4000" b="0" i="1" smtClean="0">
                              <a:latin typeface="Cambria Math" charset="0"/>
                            </a:rPr>
                            <m:t>𝑉</m:t>
                          </m:r>
                          <m:d>
                            <m:dPr>
                              <m:ctrlPr>
                                <a:rPr lang="en-US" sz="4000" b="0" i="1" smtClean="0">
                                  <a:latin typeface="Cambria Math" panose="02040503050406030204" pitchFamily="18" charset="0"/>
                                </a:rPr>
                              </m:ctrlPr>
                            </m:dPr>
                            <m:e>
                              <m:r>
                                <a:rPr lang="en-US" sz="4000" b="0" i="1" smtClean="0">
                                  <a:latin typeface="Cambria Math" charset="0"/>
                                </a:rPr>
                                <m:t>𝐸</m:t>
                              </m:r>
                              <m:d>
                                <m:dPr>
                                  <m:ctrlPr>
                                    <a:rPr lang="en-US" sz="4000" b="0" i="1" smtClean="0">
                                      <a:latin typeface="Cambria Math" panose="02040503050406030204" pitchFamily="18" charset="0"/>
                                    </a:rPr>
                                  </m:ctrlPr>
                                </m:dPr>
                                <m:e>
                                  <m:r>
                                    <a:rPr lang="en-US" sz="4000" b="0" i="1" smtClean="0">
                                      <a:latin typeface="Cambria Math" charset="0"/>
                                    </a:rPr>
                                    <m:t>𝑌</m:t>
                                  </m:r>
                                </m:e>
                                <m:e>
                                  <m:sSub>
                                    <m:sSubPr>
                                      <m:ctrlPr>
                                        <a:rPr lang="en-US" sz="4000" b="0" i="1" smtClean="0">
                                          <a:latin typeface="Cambria Math" panose="02040503050406030204" pitchFamily="18" charset="0"/>
                                        </a:rPr>
                                      </m:ctrlPr>
                                    </m:sSubPr>
                                    <m:e>
                                      <m:r>
                                        <a:rPr lang="en-US" sz="4000" b="0" i="1" smtClean="0">
                                          <a:latin typeface="Cambria Math" charset="0"/>
                                        </a:rPr>
                                        <m:t>𝑋</m:t>
                                      </m:r>
                                    </m:e>
                                    <m:sub>
                                      <m:r>
                                        <a:rPr lang="en-US" sz="4000" b="0" i="1" smtClean="0">
                                          <a:latin typeface="Cambria Math" charset="0"/>
                                        </a:rPr>
                                        <m:t>𝑖</m:t>
                                      </m:r>
                                    </m:sub>
                                  </m:sSub>
                                  <m:r>
                                    <a:rPr lang="en-US" sz="4000" b="0" i="1" smtClean="0">
                                      <a:latin typeface="Cambria Math" charset="0"/>
                                    </a:rPr>
                                    <m:t>,</m:t>
                                  </m:r>
                                  <m:sSub>
                                    <m:sSubPr>
                                      <m:ctrlPr>
                                        <a:rPr lang="en-US" sz="4000" b="0" i="1" smtClean="0">
                                          <a:latin typeface="Cambria Math" panose="02040503050406030204" pitchFamily="18" charset="0"/>
                                        </a:rPr>
                                      </m:ctrlPr>
                                    </m:sSubPr>
                                    <m:e>
                                      <m:r>
                                        <a:rPr lang="en-US" sz="4000" b="0" i="1" smtClean="0">
                                          <a:latin typeface="Cambria Math" charset="0"/>
                                        </a:rPr>
                                        <m:t>𝑋</m:t>
                                      </m:r>
                                    </m:e>
                                    <m:sub>
                                      <m:r>
                                        <a:rPr lang="en-US" sz="4000" b="0" i="1" smtClean="0">
                                          <a:latin typeface="Cambria Math" charset="0"/>
                                        </a:rPr>
                                        <m:t>𝑗</m:t>
                                      </m:r>
                                    </m:sub>
                                  </m:sSub>
                                </m:e>
                              </m:d>
                            </m:e>
                          </m:d>
                        </m:num>
                        <m:den>
                          <m:r>
                            <a:rPr lang="en-US" sz="4000" b="0" i="1" smtClean="0">
                              <a:latin typeface="Cambria Math" charset="0"/>
                            </a:rPr>
                            <m:t>𝑉</m:t>
                          </m:r>
                          <m:d>
                            <m:dPr>
                              <m:ctrlPr>
                                <a:rPr lang="en-US" sz="4000" b="0" i="1" smtClean="0">
                                  <a:latin typeface="Cambria Math" panose="02040503050406030204" pitchFamily="18" charset="0"/>
                                </a:rPr>
                              </m:ctrlPr>
                            </m:dPr>
                            <m:e>
                              <m:r>
                                <a:rPr lang="en-US" sz="4000" b="0" i="1" smtClean="0">
                                  <a:latin typeface="Cambria Math" charset="0"/>
                                </a:rPr>
                                <m:t>𝑌</m:t>
                              </m:r>
                            </m:e>
                          </m:d>
                        </m:den>
                      </m:f>
                      <m:r>
                        <a:rPr lang="en-US" sz="4000" b="0" i="1" smtClean="0">
                          <a:latin typeface="Cambria Math" charset="0"/>
                        </a:rPr>
                        <m:t>−</m:t>
                      </m:r>
                      <m:sSub>
                        <m:sSubPr>
                          <m:ctrlPr>
                            <a:rPr lang="en-US" sz="4000" b="0" i="1" smtClean="0">
                              <a:latin typeface="Cambria Math" panose="02040503050406030204" pitchFamily="18" charset="0"/>
                            </a:rPr>
                          </m:ctrlPr>
                        </m:sSubPr>
                        <m:e>
                          <m:r>
                            <a:rPr lang="en-US" sz="4000" b="0" i="1" smtClean="0">
                              <a:latin typeface="Cambria Math" charset="0"/>
                            </a:rPr>
                            <m:t>𝑆</m:t>
                          </m:r>
                        </m:e>
                        <m:sub>
                          <m:r>
                            <a:rPr lang="en-US" sz="4000" b="0" i="1" smtClean="0">
                              <a:latin typeface="Cambria Math" charset="0"/>
                            </a:rPr>
                            <m:t>𝑖</m:t>
                          </m:r>
                        </m:sub>
                      </m:sSub>
                      <m:r>
                        <a:rPr lang="en-US" sz="4000" b="0" i="1" smtClean="0">
                          <a:latin typeface="Cambria Math" charset="0"/>
                        </a:rPr>
                        <m:t>−</m:t>
                      </m:r>
                      <m:sSub>
                        <m:sSubPr>
                          <m:ctrlPr>
                            <a:rPr lang="en-US" sz="4000" b="0" i="1" smtClean="0">
                              <a:latin typeface="Cambria Math" panose="02040503050406030204" pitchFamily="18" charset="0"/>
                            </a:rPr>
                          </m:ctrlPr>
                        </m:sSubPr>
                        <m:e>
                          <m:r>
                            <a:rPr lang="en-US" sz="4000" b="0" i="1" smtClean="0">
                              <a:latin typeface="Cambria Math" charset="0"/>
                            </a:rPr>
                            <m:t>𝑆</m:t>
                          </m:r>
                        </m:e>
                        <m:sub>
                          <m:r>
                            <a:rPr lang="en-US" sz="4000" b="0" i="1" smtClean="0">
                              <a:latin typeface="Cambria Math" charset="0"/>
                            </a:rPr>
                            <m:t>𝑗</m:t>
                          </m:r>
                        </m:sub>
                      </m:sSub>
                    </m:oMath>
                  </m:oMathPara>
                </a14:m>
                <a:endParaRPr lang="en-US" sz="3200" dirty="0" smtClean="0"/>
              </a:p>
              <a:p>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1357425" y="2164990"/>
                <a:ext cx="7010398" cy="3091872"/>
              </a:xfrm>
              <a:prstGeom prst="rect">
                <a:avLst/>
              </a:prstGeom>
              <a:blipFill rotWithShape="0">
                <a:blip r:embed="rId4"/>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1" name="Straight Connector 10"/>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6596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Order Sensitivity</a:t>
            </a: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2786208" y="1698632"/>
                <a:ext cx="30691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𝑌</m:t>
                      </m:r>
                      <m:r>
                        <a:rPr lang="en-US" sz="3200" b="0" i="1" smtClean="0">
                          <a:latin typeface="Cambria Math" charset="0"/>
                        </a:rPr>
                        <m:t>=</m:t>
                      </m:r>
                      <m:r>
                        <a:rPr lang="en-US" sz="3200" b="0" i="1" smtClean="0">
                          <a:latin typeface="Cambria Math" charset="0"/>
                        </a:rPr>
                        <m:t>𝑓</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𝑋</m:t>
                          </m:r>
                        </m:e>
                        <m:sub>
                          <m:r>
                            <a:rPr lang="en-US" sz="3200" b="0" i="1" smtClean="0">
                              <a:latin typeface="Cambria Math" charset="0"/>
                            </a:rPr>
                            <m:t>1</m:t>
                          </m:r>
                        </m:sub>
                      </m:sSub>
                      <m:r>
                        <a:rPr lang="en-US" sz="3200" b="0" i="1" smtClean="0">
                          <a:latin typeface="Cambria Math" charset="0"/>
                        </a:rPr>
                        <m:t>, </m:t>
                      </m:r>
                      <m:sSub>
                        <m:sSubPr>
                          <m:ctrlPr>
                            <a:rPr lang="en-US" sz="3200" b="0" i="1" smtClean="0">
                              <a:latin typeface="Cambria Math" panose="02040503050406030204" pitchFamily="18" charset="0"/>
                            </a:rPr>
                          </m:ctrlPr>
                        </m:sSubPr>
                        <m:e>
                          <m:r>
                            <a:rPr lang="en-US" sz="3200" b="0" i="1" smtClean="0">
                              <a:latin typeface="Cambria Math" charset="0"/>
                            </a:rPr>
                            <m:t>𝑋</m:t>
                          </m:r>
                        </m:e>
                        <m:sub>
                          <m:r>
                            <a:rPr lang="en-US" sz="3200" b="0" i="1" smtClean="0">
                              <a:latin typeface="Cambria Math" charset="0"/>
                            </a:rPr>
                            <m:t>2</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𝑋</m:t>
                          </m:r>
                        </m:e>
                        <m:sub>
                          <m:r>
                            <a:rPr lang="en-US" sz="3200" b="0" i="1" smtClean="0">
                              <a:latin typeface="Cambria Math" charset="0"/>
                            </a:rPr>
                            <m:t>3</m:t>
                          </m:r>
                        </m:sub>
                      </m:sSub>
                      <m:r>
                        <a:rPr lang="en-US" sz="3200" b="0" i="1" smtClean="0">
                          <a:latin typeface="Cambria Math" charset="0"/>
                        </a:rPr>
                        <m:t>)</m:t>
                      </m:r>
                    </m:oMath>
                  </m:oMathPara>
                </a14:m>
                <a:endParaRPr lang="en-US" sz="3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786208" y="1698632"/>
                <a:ext cx="3069174" cy="492443"/>
              </a:xfrm>
              <a:prstGeom prst="rect">
                <a:avLst/>
              </a:prstGeom>
              <a:blipFill rotWithShape="0">
                <a:blip r:embed="rId2"/>
                <a:stretch>
                  <a:fillRect/>
                </a:stretch>
              </a:blipFill>
            </p:spPr>
            <p:txBody>
              <a:bodyPr/>
              <a:lstStyle/>
              <a:p>
                <a:r>
                  <a:rPr lang="en-US">
                    <a:noFill/>
                  </a:rPr>
                  <a:t> </a:t>
                </a:r>
              </a:p>
            </p:txBody>
          </p:sp>
        </mc:Fallback>
      </mc:AlternateContent>
      <p:cxnSp>
        <p:nvCxnSpPr>
          <p:cNvPr id="5" name="Straight Connector 4"/>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1594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a:off x="528637" y="1447800"/>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a:xfrm>
            <a:off x="1043388" y="6443002"/>
            <a:ext cx="4572000" cy="264649"/>
          </a:xfrm>
        </p:spPr>
        <p:txBody>
          <a:bodyPr/>
          <a:lstStyle/>
          <a:p>
            <a:r>
              <a:rPr lang="en-US" dirty="0" smtClean="0"/>
              <a:t>Download from: </a:t>
            </a:r>
            <a:r>
              <a:rPr lang="en-US" dirty="0">
                <a:hlinkClick r:id="rId3"/>
              </a:rPr>
              <a:t>https://github.com/Project-Platypus/Rhodium</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sp>
        <p:nvSpPr>
          <p:cNvPr id="7" name="Content Placeholder 7"/>
          <p:cNvSpPr txBox="1">
            <a:spLocks/>
          </p:cNvSpPr>
          <p:nvPr/>
        </p:nvSpPr>
        <p:spPr>
          <a:xfrm>
            <a:off x="457200" y="1816798"/>
            <a:ext cx="7287491" cy="2550166"/>
          </a:xfrm>
          <a:prstGeom prst="rect">
            <a:avLst/>
          </a:prstGeom>
        </p:spPr>
        <p:txBody>
          <a:bodyPr>
            <a:normAutofit/>
          </a:bodyPr>
          <a:lstStyle>
            <a:lvl1pPr marL="342900" indent="-342900" algn="l" defTabSz="914400" rtl="0" eaLnBrk="1" latinLnBrk="0" hangingPunct="1">
              <a:spcBef>
                <a:spcPct val="20000"/>
              </a:spcBef>
              <a:buFont typeface="Arial" pitchFamily="34" charset="0"/>
              <a:buNone/>
              <a:defRPr sz="2400" kern="1200">
                <a:solidFill>
                  <a:srgbClr val="080808"/>
                </a:solidFill>
                <a:latin typeface="CMU Bright" panose="02000603000000000000" pitchFamily="2" charset="0"/>
                <a:ea typeface="CMU Bright" panose="02000603000000000000" pitchFamily="2" charset="0"/>
                <a:cs typeface="CMU Bright" panose="02000603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smtClean="0">
                <a:latin typeface="+mj-lt"/>
              </a:rPr>
              <a:t>Python library capable of:</a:t>
            </a:r>
          </a:p>
          <a:p>
            <a:pPr lvl="1"/>
            <a:r>
              <a:rPr lang="en-US" b="1" dirty="0" smtClean="0">
                <a:solidFill>
                  <a:srgbClr val="C00000"/>
                </a:solidFill>
                <a:latin typeface="+mj-lt"/>
              </a:rPr>
              <a:t>Multi-objective Optimization</a:t>
            </a:r>
          </a:p>
          <a:p>
            <a:pPr lvl="1"/>
            <a:r>
              <a:rPr lang="en-US" b="1" dirty="0" smtClean="0">
                <a:solidFill>
                  <a:srgbClr val="C00000"/>
                </a:solidFill>
                <a:latin typeface="+mj-lt"/>
              </a:rPr>
              <a:t>Exploratory Modeling</a:t>
            </a:r>
          </a:p>
          <a:p>
            <a:pPr lvl="1"/>
            <a:r>
              <a:rPr lang="en-US" b="1" dirty="0" smtClean="0">
                <a:solidFill>
                  <a:srgbClr val="C00000"/>
                </a:solidFill>
                <a:latin typeface="+mj-lt"/>
              </a:rPr>
              <a:t>Scenario Discovery</a:t>
            </a:r>
          </a:p>
          <a:p>
            <a:pPr lvl="1"/>
            <a:r>
              <a:rPr lang="en-US" b="1" dirty="0" smtClean="0">
                <a:solidFill>
                  <a:srgbClr val="C00000"/>
                </a:solidFill>
                <a:latin typeface="+mj-lt"/>
              </a:rPr>
              <a:t>Global Sensitivity Analysis</a:t>
            </a:r>
          </a:p>
          <a:p>
            <a:pPr marL="0" indent="0"/>
            <a:endParaRPr lang="en-US" sz="1050" b="1" dirty="0" smtClean="0">
              <a:solidFill>
                <a:schemeClr val="accent1"/>
              </a:solidFill>
              <a:latin typeface="+mj-lt"/>
            </a:endParaRPr>
          </a:p>
          <a:p>
            <a:pPr marL="0" indent="0"/>
            <a:endParaRPr lang="en-US" dirty="0" smtClean="0"/>
          </a:p>
          <a:p>
            <a:pPr marL="914400" lvl="2" indent="0">
              <a:buNone/>
            </a:pPr>
            <a:endParaRPr lang="en-US" dirty="0" smtClean="0">
              <a:latin typeface="+mj-lt"/>
            </a:endParaRPr>
          </a:p>
        </p:txBody>
      </p:sp>
      <p:grpSp>
        <p:nvGrpSpPr>
          <p:cNvPr id="16" name="Group 15"/>
          <p:cNvGrpSpPr>
            <a:grpSpLocks noChangeAspect="1"/>
          </p:cNvGrpSpPr>
          <p:nvPr/>
        </p:nvGrpSpPr>
        <p:grpSpPr>
          <a:xfrm>
            <a:off x="1295400" y="5410200"/>
            <a:ext cx="4586553" cy="548640"/>
            <a:chOff x="838200" y="5105400"/>
            <a:chExt cx="7007235" cy="838200"/>
          </a:xfrm>
        </p:grpSpPr>
        <p:pic>
          <p:nvPicPr>
            <p:cNvPr id="17" name="Picture 2" descr="Image result for c programing langu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5105400"/>
              <a:ext cx="788276" cy="8382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0386" y="5155828"/>
              <a:ext cx="655903" cy="73734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950199" y="5262889"/>
              <a:ext cx="1676400" cy="517235"/>
            </a:xfrm>
            <a:prstGeom prst="rect">
              <a:avLst/>
            </a:prstGeom>
            <a:noFill/>
          </p:spPr>
          <p:txBody>
            <a:bodyPr wrap="square" rtlCol="0">
              <a:spAutoFit/>
            </a:bodyPr>
            <a:lstStyle/>
            <a:p>
              <a:r>
                <a:rPr lang="en-US" sz="1600" b="1" dirty="0" smtClean="0">
                  <a:latin typeface="Courier New" panose="02070309020205020404" pitchFamily="49" charset="0"/>
                  <a:cs typeface="Courier New" panose="02070309020205020404" pitchFamily="49" charset="0"/>
                </a:rPr>
                <a:t>Fortran</a:t>
              </a:r>
              <a:endParaRPr lang="en-US" sz="1600" b="1" dirty="0">
                <a:latin typeface="Courier New" panose="02070309020205020404" pitchFamily="49" charset="0"/>
                <a:cs typeface="Courier New" panose="02070309020205020404" pitchFamily="49" charset="0"/>
              </a:endParaRPr>
            </a:p>
          </p:txBody>
        </p:sp>
        <p:pic>
          <p:nvPicPr>
            <p:cNvPr id="20" name="Picture 19" descr="Image result for exce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0509" y="5225187"/>
              <a:ext cx="609600" cy="598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Image result for r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4019" y="5226404"/>
              <a:ext cx="769305" cy="5961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python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7235" y="5105400"/>
              <a:ext cx="838200" cy="838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 descr="https://d30y9cdsu7xlg0.cloudfront.net/png/30912-20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8544" y="-15190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6"/>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pPr algn="l"/>
            <a:r>
              <a:rPr lang="en-US" sz="3600" dirty="0" smtClean="0"/>
              <a:t>Rhodium</a:t>
            </a:r>
            <a:br>
              <a:rPr lang="en-US" sz="3600" dirty="0" smtClean="0"/>
            </a:br>
            <a:r>
              <a:rPr lang="en-US" sz="2800" dirty="0" smtClean="0"/>
              <a:t>Robust Decision Making</a:t>
            </a:r>
            <a:endParaRPr lang="en-US" sz="3600" dirty="0"/>
          </a:p>
        </p:txBody>
      </p:sp>
      <p:sp>
        <p:nvSpPr>
          <p:cNvPr id="26" name="Rectangle 25"/>
          <p:cNvSpPr/>
          <p:nvPr/>
        </p:nvSpPr>
        <p:spPr>
          <a:xfrm>
            <a:off x="454081" y="4572000"/>
            <a:ext cx="7765853" cy="904863"/>
          </a:xfrm>
          <a:prstGeom prst="rect">
            <a:avLst/>
          </a:prstGeom>
        </p:spPr>
        <p:txBody>
          <a:bodyPr wrap="square">
            <a:spAutoFit/>
          </a:bodyPr>
          <a:lstStyle/>
          <a:p>
            <a:r>
              <a:rPr lang="en-US" sz="2400" dirty="0"/>
              <a:t>Acts as the “glue” between your model and analysis codes</a:t>
            </a:r>
            <a:endParaRPr lang="en-US" sz="2400" dirty="0">
              <a:ea typeface="CMU Bright" panose="02000603000000000000" pitchFamily="2" charset="0"/>
              <a:cs typeface="CMU Bright" panose="02000603000000000000" pitchFamily="2" charset="0"/>
            </a:endParaRPr>
          </a:p>
          <a:p>
            <a:pPr marL="742950" lvl="1" indent="-285750">
              <a:spcBef>
                <a:spcPct val="20000"/>
              </a:spcBef>
              <a:buFont typeface="Arial" panose="020B0604020202020204" pitchFamily="34" charset="0"/>
              <a:buChar char="–"/>
            </a:pPr>
            <a:r>
              <a:rPr lang="en-US" sz="2400" dirty="0">
                <a:latin typeface="+mj-lt"/>
              </a:rPr>
              <a:t>Connects to models in C, C++, Fortran, Excel, R, Python</a:t>
            </a:r>
          </a:p>
        </p:txBody>
      </p:sp>
      <p:pic>
        <p:nvPicPr>
          <p:cNvPr id="27" name="Picture 4" descr="Image result for david hadka">
            <a:extLst>
              <a:ext uri="{FF2B5EF4-FFF2-40B4-BE49-F238E27FC236}">
                <a16:creationId xmlns:a16="http://schemas.microsoft.com/office/drawing/2014/main" id="{7981B521-8743-4CE0-9BDA-FB425C6B7E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1281" y="1753093"/>
            <a:ext cx="1329763" cy="1911534"/>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7004839" y="3602347"/>
            <a:ext cx="1762646" cy="707886"/>
          </a:xfrm>
          <a:prstGeom prst="rect">
            <a:avLst/>
          </a:prstGeom>
        </p:spPr>
        <p:txBody>
          <a:bodyPr wrap="square">
            <a:spAutoFit/>
          </a:bodyPr>
          <a:lstStyle/>
          <a:p>
            <a:pPr algn="ctr"/>
            <a:r>
              <a:rPr lang="en-US" sz="2000" dirty="0" smtClean="0"/>
              <a:t>Dave </a:t>
            </a:r>
            <a:r>
              <a:rPr lang="en-US" sz="2000" dirty="0" err="1" smtClean="0"/>
              <a:t>Hadka</a:t>
            </a:r>
            <a:r>
              <a:rPr lang="en-US" sz="2000" dirty="0" smtClean="0"/>
              <a:t>,</a:t>
            </a:r>
          </a:p>
          <a:p>
            <a:pPr algn="ctr"/>
            <a:r>
              <a:rPr lang="en-US" sz="2000" dirty="0" smtClean="0">
                <a:ea typeface="CMU Bright" panose="02000603000000000000" pitchFamily="2" charset="0"/>
                <a:cs typeface="CMU Bright" panose="02000603000000000000" pitchFamily="2" charset="0"/>
              </a:rPr>
              <a:t>Developer</a:t>
            </a:r>
            <a:endParaRPr lang="en-US" sz="2000" dirty="0">
              <a:ea typeface="CMU Bright" panose="02000603000000000000" pitchFamily="2" charset="0"/>
              <a:cs typeface="CMU Bright" panose="02000603000000000000" pitchFamily="2" charset="0"/>
            </a:endParaRPr>
          </a:p>
        </p:txBody>
      </p:sp>
    </p:spTree>
    <p:extLst>
      <p:ext uri="{BB962C8B-B14F-4D97-AF65-F5344CB8AC3E}">
        <p14:creationId xmlns:p14="http://schemas.microsoft.com/office/powerpoint/2010/main" val="36301091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Order Sensitivity</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2123445" y="2816924"/>
                <a:ext cx="489711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𝑇</m:t>
                          </m:r>
                          <m:r>
                            <a:rPr lang="en-US" sz="3200" b="0" i="1" smtClean="0">
                              <a:latin typeface="Cambria Math" charset="0"/>
                            </a:rPr>
                            <m:t>1</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1</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12</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13</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123</m:t>
                          </m:r>
                        </m:sub>
                      </m:sSub>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123445" y="2816924"/>
                <a:ext cx="4897110" cy="4924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786208" y="1698632"/>
                <a:ext cx="30691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𝑌</m:t>
                      </m:r>
                      <m:r>
                        <a:rPr lang="en-US" sz="3200" b="0" i="1" smtClean="0">
                          <a:latin typeface="Cambria Math" charset="0"/>
                        </a:rPr>
                        <m:t>=</m:t>
                      </m:r>
                      <m:r>
                        <a:rPr lang="en-US" sz="3200" b="0" i="1" smtClean="0">
                          <a:latin typeface="Cambria Math" charset="0"/>
                        </a:rPr>
                        <m:t>𝑓</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𝑋</m:t>
                          </m:r>
                        </m:e>
                        <m:sub>
                          <m:r>
                            <a:rPr lang="en-US" sz="3200" b="0" i="1" smtClean="0">
                              <a:latin typeface="Cambria Math" charset="0"/>
                            </a:rPr>
                            <m:t>1</m:t>
                          </m:r>
                        </m:sub>
                      </m:sSub>
                      <m:r>
                        <a:rPr lang="en-US" sz="3200" b="0" i="1" smtClean="0">
                          <a:latin typeface="Cambria Math" charset="0"/>
                        </a:rPr>
                        <m:t>, </m:t>
                      </m:r>
                      <m:sSub>
                        <m:sSubPr>
                          <m:ctrlPr>
                            <a:rPr lang="en-US" sz="3200" b="0" i="1" smtClean="0">
                              <a:latin typeface="Cambria Math" panose="02040503050406030204" pitchFamily="18" charset="0"/>
                            </a:rPr>
                          </m:ctrlPr>
                        </m:sSubPr>
                        <m:e>
                          <m:r>
                            <a:rPr lang="en-US" sz="3200" b="0" i="1" smtClean="0">
                              <a:latin typeface="Cambria Math" charset="0"/>
                            </a:rPr>
                            <m:t>𝑋</m:t>
                          </m:r>
                        </m:e>
                        <m:sub>
                          <m:r>
                            <a:rPr lang="en-US" sz="3200" b="0" i="1" smtClean="0">
                              <a:latin typeface="Cambria Math" charset="0"/>
                            </a:rPr>
                            <m:t>2</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𝑋</m:t>
                          </m:r>
                        </m:e>
                        <m:sub>
                          <m:r>
                            <a:rPr lang="en-US" sz="3200" b="0" i="1" smtClean="0">
                              <a:latin typeface="Cambria Math" charset="0"/>
                            </a:rPr>
                            <m:t>3</m:t>
                          </m:r>
                        </m:sub>
                      </m:sSub>
                      <m:r>
                        <a:rPr lang="en-US" sz="3200" b="0" i="1" smtClean="0">
                          <a:latin typeface="Cambria Math" charset="0"/>
                        </a:rPr>
                        <m:t>)</m:t>
                      </m:r>
                    </m:oMath>
                  </m:oMathPara>
                </a14:m>
                <a:endParaRPr lang="en-US" sz="3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786208" y="1698632"/>
                <a:ext cx="3069174" cy="492443"/>
              </a:xfrm>
              <a:prstGeom prst="rect">
                <a:avLst/>
              </a:prstGeom>
              <a:blipFill rotWithShape="0">
                <a:blip r:embed="rId3"/>
                <a:stretch>
                  <a:fillRect/>
                </a:stretch>
              </a:blipFill>
            </p:spPr>
            <p:txBody>
              <a:bodyPr/>
              <a:lstStyle/>
              <a:p>
                <a:r>
                  <a:rPr lang="en-US">
                    <a:noFill/>
                  </a:rPr>
                  <a:t> </a:t>
                </a:r>
              </a:p>
            </p:txBody>
          </p:sp>
        </mc:Fallback>
      </mc:AlternateContent>
      <p:cxnSp>
        <p:nvCxnSpPr>
          <p:cNvPr id="14" name="Straight Connector 13"/>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3437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Order Sensitivity</a:t>
            </a: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2123445" y="2816924"/>
                <a:ext cx="489711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𝑇</m:t>
                          </m:r>
                          <m:r>
                            <a:rPr lang="en-US" sz="3200" b="0" i="1" smtClean="0">
                              <a:latin typeface="Cambria Math" charset="0"/>
                            </a:rPr>
                            <m:t>1</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1</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12</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13</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𝑆</m:t>
                          </m:r>
                        </m:e>
                        <m:sub>
                          <m:r>
                            <a:rPr lang="en-US" sz="3200" b="0" i="1" smtClean="0">
                              <a:latin typeface="Cambria Math" charset="0"/>
                            </a:rPr>
                            <m:t>123</m:t>
                          </m:r>
                        </m:sub>
                      </m:sSub>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2123445" y="2816924"/>
                <a:ext cx="4897110" cy="492443"/>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786208" y="1698632"/>
                <a:ext cx="306917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𝑌</m:t>
                      </m:r>
                      <m:r>
                        <a:rPr lang="en-US" sz="3200" b="0" i="1" smtClean="0">
                          <a:latin typeface="Cambria Math" charset="0"/>
                        </a:rPr>
                        <m:t>=</m:t>
                      </m:r>
                      <m:r>
                        <a:rPr lang="en-US" sz="3200" b="0" i="1" smtClean="0">
                          <a:latin typeface="Cambria Math" charset="0"/>
                        </a:rPr>
                        <m:t>𝑓</m:t>
                      </m:r>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𝑋</m:t>
                          </m:r>
                        </m:e>
                        <m:sub>
                          <m:r>
                            <a:rPr lang="en-US" sz="3200" b="0" i="1" smtClean="0">
                              <a:latin typeface="Cambria Math" charset="0"/>
                            </a:rPr>
                            <m:t>1</m:t>
                          </m:r>
                        </m:sub>
                      </m:sSub>
                      <m:r>
                        <a:rPr lang="en-US" sz="3200" b="0" i="1" smtClean="0">
                          <a:latin typeface="Cambria Math" charset="0"/>
                        </a:rPr>
                        <m:t>, </m:t>
                      </m:r>
                      <m:sSub>
                        <m:sSubPr>
                          <m:ctrlPr>
                            <a:rPr lang="en-US" sz="3200" b="0" i="1" smtClean="0">
                              <a:latin typeface="Cambria Math" panose="02040503050406030204" pitchFamily="18" charset="0"/>
                            </a:rPr>
                          </m:ctrlPr>
                        </m:sSubPr>
                        <m:e>
                          <m:r>
                            <a:rPr lang="en-US" sz="3200" b="0" i="1" smtClean="0">
                              <a:latin typeface="Cambria Math" charset="0"/>
                            </a:rPr>
                            <m:t>𝑋</m:t>
                          </m:r>
                        </m:e>
                        <m:sub>
                          <m:r>
                            <a:rPr lang="en-US" sz="3200" b="0" i="1" smtClean="0">
                              <a:latin typeface="Cambria Math" charset="0"/>
                            </a:rPr>
                            <m:t>2</m:t>
                          </m:r>
                        </m:sub>
                      </m:sSub>
                      <m:r>
                        <a:rPr lang="en-US" sz="3200" b="0" i="1" smtClean="0">
                          <a:latin typeface="Cambria Math" charset="0"/>
                        </a:rPr>
                        <m:t>,</m:t>
                      </m:r>
                      <m:sSub>
                        <m:sSubPr>
                          <m:ctrlPr>
                            <a:rPr lang="en-US" sz="3200" b="0" i="1" smtClean="0">
                              <a:latin typeface="Cambria Math" panose="02040503050406030204" pitchFamily="18" charset="0"/>
                            </a:rPr>
                          </m:ctrlPr>
                        </m:sSubPr>
                        <m:e>
                          <m:r>
                            <a:rPr lang="en-US" sz="3200" b="0" i="1" smtClean="0">
                              <a:latin typeface="Cambria Math" charset="0"/>
                            </a:rPr>
                            <m:t>𝑋</m:t>
                          </m:r>
                        </m:e>
                        <m:sub>
                          <m:r>
                            <a:rPr lang="en-US" sz="3200" b="0" i="1" smtClean="0">
                              <a:latin typeface="Cambria Math" charset="0"/>
                            </a:rPr>
                            <m:t>3</m:t>
                          </m:r>
                        </m:sub>
                      </m:sSub>
                      <m:r>
                        <a:rPr lang="en-US" sz="3200" b="0" i="1" smtClean="0">
                          <a:latin typeface="Cambria Math" charset="0"/>
                        </a:rPr>
                        <m:t>)</m:t>
                      </m:r>
                    </m:oMath>
                  </m:oMathPara>
                </a14:m>
                <a:endParaRPr lang="en-US" sz="32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786208" y="1698632"/>
                <a:ext cx="3069174"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383580" y="4113030"/>
                <a:ext cx="4376839" cy="13573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charset="0"/>
                            </a:rPr>
                            <m:t>𝑆</m:t>
                          </m:r>
                        </m:e>
                        <m:sub>
                          <m:r>
                            <a:rPr lang="en-US" sz="4000" b="0" i="1" smtClean="0">
                              <a:latin typeface="Cambria Math" charset="0"/>
                            </a:rPr>
                            <m:t>𝑇</m:t>
                          </m:r>
                          <m:r>
                            <a:rPr lang="en-US" sz="4000" b="0" i="1" smtClean="0">
                              <a:latin typeface="Cambria Math" charset="0"/>
                            </a:rPr>
                            <m:t>1</m:t>
                          </m:r>
                        </m:sub>
                      </m:sSub>
                      <m:r>
                        <a:rPr lang="en-US" sz="4000" b="0" i="1" smtClean="0">
                          <a:latin typeface="Cambria Math" charset="0"/>
                        </a:rPr>
                        <m:t>=</m:t>
                      </m:r>
                      <m:f>
                        <m:fPr>
                          <m:ctrlPr>
                            <a:rPr lang="en-US" sz="4000" b="0" i="1" smtClean="0">
                              <a:latin typeface="Cambria Math" panose="02040503050406030204" pitchFamily="18" charset="0"/>
                            </a:rPr>
                          </m:ctrlPr>
                        </m:fPr>
                        <m:num>
                          <m:r>
                            <a:rPr lang="en-US" sz="4000" b="0" i="1" smtClean="0">
                              <a:latin typeface="Cambria Math" charset="0"/>
                            </a:rPr>
                            <m:t>𝐸</m:t>
                          </m:r>
                          <m:d>
                            <m:dPr>
                              <m:ctrlPr>
                                <a:rPr lang="en-US" sz="4000" b="0" i="1" smtClean="0">
                                  <a:latin typeface="Cambria Math" panose="02040503050406030204" pitchFamily="18" charset="0"/>
                                </a:rPr>
                              </m:ctrlPr>
                            </m:dPr>
                            <m:e>
                              <m:r>
                                <a:rPr lang="en-US" sz="4000" b="0" i="1" smtClean="0">
                                  <a:latin typeface="Cambria Math" charset="0"/>
                                </a:rPr>
                                <m:t>𝑉</m:t>
                              </m:r>
                              <m:d>
                                <m:dPr>
                                  <m:ctrlPr>
                                    <a:rPr lang="en-US" sz="4000" b="0" i="1" smtClean="0">
                                      <a:latin typeface="Cambria Math" panose="02040503050406030204" pitchFamily="18" charset="0"/>
                                    </a:rPr>
                                  </m:ctrlPr>
                                </m:dPr>
                                <m:e>
                                  <m:r>
                                    <a:rPr lang="en-US" sz="4000" b="0" i="1" smtClean="0">
                                      <a:latin typeface="Cambria Math" charset="0"/>
                                    </a:rPr>
                                    <m:t>𝑌</m:t>
                                  </m:r>
                                </m:e>
                                <m:e>
                                  <m:sSub>
                                    <m:sSubPr>
                                      <m:ctrlPr>
                                        <a:rPr lang="en-US" sz="4000" b="0" i="1" smtClean="0">
                                          <a:latin typeface="Cambria Math" panose="02040503050406030204" pitchFamily="18" charset="0"/>
                                        </a:rPr>
                                      </m:ctrlPr>
                                    </m:sSubPr>
                                    <m:e>
                                      <m:r>
                                        <a:rPr lang="en-US" sz="4000" b="0" i="1" smtClean="0">
                                          <a:latin typeface="Cambria Math" charset="0"/>
                                        </a:rPr>
                                        <m:t>𝑋</m:t>
                                      </m:r>
                                    </m:e>
                                    <m:sub>
                                      <m:r>
                                        <a:rPr lang="en-US" sz="4000" b="0" i="1" smtClean="0">
                                          <a:latin typeface="Cambria Math" charset="0"/>
                                        </a:rPr>
                                        <m:t>~1</m:t>
                                      </m:r>
                                    </m:sub>
                                  </m:sSub>
                                </m:e>
                              </m:d>
                            </m:e>
                          </m:d>
                        </m:num>
                        <m:den>
                          <m:r>
                            <a:rPr lang="en-US" sz="4000" b="0" i="1" smtClean="0">
                              <a:latin typeface="Cambria Math" charset="0"/>
                            </a:rPr>
                            <m:t>𝑉</m:t>
                          </m:r>
                          <m:d>
                            <m:dPr>
                              <m:ctrlPr>
                                <a:rPr lang="en-US" sz="4000" b="0" i="1" smtClean="0">
                                  <a:latin typeface="Cambria Math" panose="02040503050406030204" pitchFamily="18" charset="0"/>
                                </a:rPr>
                              </m:ctrlPr>
                            </m:dPr>
                            <m:e>
                              <m:r>
                                <a:rPr lang="en-US" sz="4000" b="0" i="1" smtClean="0">
                                  <a:latin typeface="Cambria Math" charset="0"/>
                                </a:rPr>
                                <m:t>𝑌</m:t>
                              </m:r>
                            </m:e>
                          </m:d>
                        </m:den>
                      </m:f>
                    </m:oMath>
                  </m:oMathPara>
                </a14:m>
                <a:endParaRPr lang="en-US" sz="3200" dirty="0"/>
              </a:p>
            </p:txBody>
          </p:sp>
        </mc:Choice>
        <mc:Fallback xmlns="">
          <p:sp>
            <p:nvSpPr>
              <p:cNvPr id="13" name="TextBox 12"/>
              <p:cNvSpPr txBox="1">
                <a:spLocks noRot="1" noChangeAspect="1" noMove="1" noResize="1" noEditPoints="1" noAdjustHandles="1" noChangeArrowheads="1" noChangeShapeType="1" noTextEdit="1"/>
              </p:cNvSpPr>
              <p:nvPr/>
            </p:nvSpPr>
            <p:spPr>
              <a:xfrm>
                <a:off x="2383580" y="4113030"/>
                <a:ext cx="4376839" cy="1357359"/>
              </a:xfrm>
              <a:prstGeom prst="rect">
                <a:avLst/>
              </a:prstGeom>
              <a:blipFill rotWithShape="0">
                <a:blip r:embed="rId4"/>
                <a:stretch>
                  <a:fillRect/>
                </a:stretch>
              </a:blipFill>
            </p:spPr>
            <p:txBody>
              <a:bodyPr/>
              <a:lstStyle/>
              <a:p>
                <a:r>
                  <a:rPr lang="en-US">
                    <a:noFill/>
                  </a:rPr>
                  <a:t> </a:t>
                </a:r>
              </a:p>
            </p:txBody>
          </p:sp>
        </mc:Fallback>
      </mc:AlternateContent>
      <p:cxnSp>
        <p:nvCxnSpPr>
          <p:cNvPr id="6" name="Straight Connector 5"/>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0025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Drawing Conclusions from Sensitivity </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101857" y="4605275"/>
                <a:ext cx="3066159" cy="9501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𝑆</m:t>
                          </m:r>
                        </m:e>
                        <m:sub>
                          <m:r>
                            <a:rPr lang="en-US" sz="2800" b="0" i="1" smtClean="0">
                              <a:latin typeface="Cambria Math" charset="0"/>
                            </a:rPr>
                            <m:t>𝑇</m:t>
                          </m:r>
                          <m:r>
                            <a:rPr lang="en-US" sz="2800" b="0" i="1" smtClean="0">
                              <a:latin typeface="Cambria Math" charset="0"/>
                            </a:rPr>
                            <m:t>1</m:t>
                          </m:r>
                        </m:sub>
                      </m:sSub>
                      <m:r>
                        <a:rPr lang="en-US" sz="2800" b="0" i="1" smtClean="0">
                          <a:latin typeface="Cambria Math" charset="0"/>
                        </a:rPr>
                        <m:t>=</m:t>
                      </m:r>
                      <m:f>
                        <m:fPr>
                          <m:ctrlPr>
                            <a:rPr lang="en-US" sz="2800" b="0" i="1" smtClean="0">
                              <a:latin typeface="Cambria Math" panose="02040503050406030204" pitchFamily="18" charset="0"/>
                            </a:rPr>
                          </m:ctrlPr>
                        </m:fPr>
                        <m:num>
                          <m:r>
                            <a:rPr lang="en-US" sz="2800" b="0" i="1" smtClean="0">
                              <a:latin typeface="Cambria Math" charset="0"/>
                            </a:rPr>
                            <m:t>𝐸</m:t>
                          </m:r>
                          <m:d>
                            <m:dPr>
                              <m:ctrlPr>
                                <a:rPr lang="en-US" sz="2800" b="0" i="1" smtClean="0">
                                  <a:latin typeface="Cambria Math" panose="02040503050406030204" pitchFamily="18" charset="0"/>
                                </a:rPr>
                              </m:ctrlPr>
                            </m:dPr>
                            <m:e>
                              <m:r>
                                <a:rPr lang="en-US" sz="2800" b="0" i="1" smtClean="0">
                                  <a:latin typeface="Cambria Math" charset="0"/>
                                </a:rPr>
                                <m:t>𝑉</m:t>
                              </m:r>
                              <m:d>
                                <m:dPr>
                                  <m:ctrlPr>
                                    <a:rPr lang="en-US" sz="2800" b="0" i="1" smtClean="0">
                                      <a:latin typeface="Cambria Math" panose="02040503050406030204" pitchFamily="18" charset="0"/>
                                    </a:rPr>
                                  </m:ctrlPr>
                                </m:dPr>
                                <m:e>
                                  <m:r>
                                    <a:rPr lang="en-US" sz="2800" b="0" i="1" smtClean="0">
                                      <a:latin typeface="Cambria Math" charset="0"/>
                                    </a:rPr>
                                    <m:t>𝑌</m:t>
                                  </m:r>
                                </m:e>
                                <m:e>
                                  <m:sSub>
                                    <m:sSubPr>
                                      <m:ctrlPr>
                                        <a:rPr lang="en-US" sz="2800" b="0" i="1" smtClean="0">
                                          <a:latin typeface="Cambria Math" panose="02040503050406030204" pitchFamily="18" charset="0"/>
                                        </a:rPr>
                                      </m:ctrlPr>
                                    </m:sSubPr>
                                    <m:e>
                                      <m:r>
                                        <a:rPr lang="en-US" sz="2800" b="0" i="1" smtClean="0">
                                          <a:latin typeface="Cambria Math" charset="0"/>
                                        </a:rPr>
                                        <m:t>𝑋</m:t>
                                      </m:r>
                                    </m:e>
                                    <m:sub>
                                      <m:r>
                                        <a:rPr lang="en-US" sz="2800" b="0" i="1" smtClean="0">
                                          <a:latin typeface="Cambria Math" charset="0"/>
                                        </a:rPr>
                                        <m:t>~1</m:t>
                                      </m:r>
                                    </m:sub>
                                  </m:sSub>
                                </m:e>
                              </m:d>
                            </m:e>
                          </m:d>
                        </m:num>
                        <m:den>
                          <m:r>
                            <a:rPr lang="en-US" sz="2800" b="0" i="1" smtClean="0">
                              <a:latin typeface="Cambria Math" charset="0"/>
                            </a:rPr>
                            <m:t>𝑉</m:t>
                          </m:r>
                          <m:d>
                            <m:dPr>
                              <m:ctrlPr>
                                <a:rPr lang="en-US" sz="2800" b="0" i="1" smtClean="0">
                                  <a:latin typeface="Cambria Math" panose="02040503050406030204" pitchFamily="18" charset="0"/>
                                </a:rPr>
                              </m:ctrlPr>
                            </m:dPr>
                            <m:e>
                              <m:r>
                                <a:rPr lang="en-US" sz="2800" b="0" i="1" smtClean="0">
                                  <a:latin typeface="Cambria Math" charset="0"/>
                                </a:rPr>
                                <m:t>𝑌</m:t>
                              </m:r>
                            </m:e>
                          </m:d>
                        </m:den>
                      </m:f>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2101857" y="4605275"/>
                <a:ext cx="3066159" cy="950132"/>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926920" y="1417638"/>
            <a:ext cx="1889172" cy="492443"/>
          </a:xfrm>
          <a:prstGeom prst="rect">
            <a:avLst/>
          </a:prstGeom>
          <a:noFill/>
        </p:spPr>
        <p:txBody>
          <a:bodyPr wrap="none" lIns="0" tIns="0" rIns="0" bIns="0" rtlCol="0">
            <a:spAutoFit/>
          </a:bodyPr>
          <a:lstStyle/>
          <a:p>
            <a:r>
              <a:rPr lang="en-US" sz="3200" dirty="0" smtClean="0"/>
              <a:t>First Order:</a:t>
            </a:r>
            <a:endParaRPr lang="en-US" sz="3200" dirty="0"/>
          </a:p>
        </p:txBody>
      </p:sp>
      <mc:AlternateContent xmlns:mc="http://schemas.openxmlformats.org/markup-compatibility/2006" xmlns:a14="http://schemas.microsoft.com/office/drawing/2010/main">
        <mc:Choice Requires="a14">
          <p:sp>
            <p:nvSpPr>
              <p:cNvPr id="6" name="Rectangle 5"/>
              <p:cNvSpPr/>
              <p:nvPr/>
            </p:nvSpPr>
            <p:spPr>
              <a:xfrm>
                <a:off x="1871506" y="2074068"/>
                <a:ext cx="3526863" cy="1200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𝑆</m:t>
                          </m:r>
                        </m:e>
                        <m:sub>
                          <m:r>
                            <a:rPr lang="en-US" sz="2800" i="1">
                              <a:latin typeface="Cambria Math" charset="0"/>
                            </a:rPr>
                            <m:t>𝑖</m:t>
                          </m:r>
                        </m:sub>
                      </m:sSub>
                      <m:r>
                        <a:rPr lang="en-US" sz="2800" i="1">
                          <a:latin typeface="Cambria Math"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charset="0"/>
                                </a:rPr>
                                <m:t>𝑉</m:t>
                              </m:r>
                            </m:e>
                            <m:sub>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𝐸</m:t>
                                  </m:r>
                                </m:e>
                                <m:sub>
                                  <m:sSub>
                                    <m:sSubPr>
                                      <m:ctrlPr>
                                        <a:rPr lang="en-US" sz="2800" i="1">
                                          <a:latin typeface="Cambria Math" panose="02040503050406030204" pitchFamily="18" charset="0"/>
                                        </a:rPr>
                                      </m:ctrlPr>
                                    </m:sSubPr>
                                    <m:e>
                                      <m:r>
                                        <a:rPr lang="en-US" sz="2800" i="1">
                                          <a:latin typeface="Cambria Math" charset="0"/>
                                        </a:rPr>
                                        <m:t>𝑥</m:t>
                                      </m:r>
                                    </m:e>
                                    <m:sub>
                                      <m:r>
                                        <a:rPr lang="en-US" sz="2800" i="1">
                                          <a:latin typeface="Cambria Math" charset="0"/>
                                        </a:rPr>
                                        <m:t>~</m:t>
                                      </m:r>
                                      <m:r>
                                        <a:rPr lang="en-US" sz="2800" i="1">
                                          <a:latin typeface="Cambria Math" charset="0"/>
                                        </a:rPr>
                                        <m:t>𝑖</m:t>
                                      </m:r>
                                      <m:r>
                                        <a:rPr lang="en-US" sz="2800" i="1">
                                          <a:latin typeface="Cambria Math" charset="0"/>
                                        </a:rPr>
                                        <m:t> </m:t>
                                      </m:r>
                                    </m:sub>
                                  </m:sSub>
                                </m:sub>
                              </m:sSub>
                              <m:d>
                                <m:dPr>
                                  <m:ctrlPr>
                                    <a:rPr lang="en-US" sz="2800" i="1">
                                      <a:latin typeface="Cambria Math" panose="02040503050406030204" pitchFamily="18" charset="0"/>
                                    </a:rPr>
                                  </m:ctrlPr>
                                </m:dPr>
                                <m:e>
                                  <m:r>
                                    <a:rPr lang="en-US" sz="2800" i="1">
                                      <a:latin typeface="Cambria Math" charset="0"/>
                                    </a:rPr>
                                    <m:t>𝑌</m:t>
                                  </m:r>
                                </m:e>
                                <m:e>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e>
                              </m:d>
                            </m:e>
                          </m:d>
                        </m:num>
                        <m:den>
                          <m:r>
                            <a:rPr lang="en-US" sz="2800" i="1">
                              <a:latin typeface="Cambria Math" charset="0"/>
                            </a:rPr>
                            <m:t>𝑉</m:t>
                          </m:r>
                          <m:d>
                            <m:dPr>
                              <m:ctrlPr>
                                <a:rPr lang="en-US" sz="2800" i="1">
                                  <a:latin typeface="Cambria Math" panose="02040503050406030204" pitchFamily="18" charset="0"/>
                                </a:rPr>
                              </m:ctrlPr>
                            </m:dPr>
                            <m:e>
                              <m:r>
                                <a:rPr lang="en-US" sz="2800" i="1">
                                  <a:latin typeface="Cambria Math" charset="0"/>
                                </a:rPr>
                                <m:t>𝑌</m:t>
                              </m:r>
                            </m:e>
                          </m:d>
                        </m:den>
                      </m:f>
                    </m:oMath>
                  </m:oMathPara>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1871506" y="2074068"/>
                <a:ext cx="3526863" cy="1200970"/>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926920" y="3931468"/>
            <a:ext cx="1981440" cy="492443"/>
          </a:xfrm>
          <a:prstGeom prst="rect">
            <a:avLst/>
          </a:prstGeom>
          <a:noFill/>
        </p:spPr>
        <p:txBody>
          <a:bodyPr wrap="none" lIns="0" tIns="0" rIns="0" bIns="0" rtlCol="0">
            <a:spAutoFit/>
          </a:bodyPr>
          <a:lstStyle/>
          <a:p>
            <a:r>
              <a:rPr lang="en-US" sz="3200" dirty="0" smtClean="0"/>
              <a:t>Total Order:</a:t>
            </a:r>
            <a:endParaRPr lang="en-US" sz="3200" dirty="0"/>
          </a:p>
        </p:txBody>
      </p:sp>
      <p:cxnSp>
        <p:nvCxnSpPr>
          <p:cNvPr id="9" name="Straight Connector 8"/>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8237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Drawing Conclusions from Sensitivity </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101857" y="4605275"/>
                <a:ext cx="3066159" cy="9501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𝑆</m:t>
                          </m:r>
                        </m:e>
                        <m:sub>
                          <m:r>
                            <a:rPr lang="en-US" sz="2800" b="0" i="1" smtClean="0">
                              <a:latin typeface="Cambria Math" charset="0"/>
                            </a:rPr>
                            <m:t>𝑇</m:t>
                          </m:r>
                          <m:r>
                            <a:rPr lang="en-US" sz="2800" b="0" i="1" smtClean="0">
                              <a:latin typeface="Cambria Math" charset="0"/>
                            </a:rPr>
                            <m:t>1</m:t>
                          </m:r>
                        </m:sub>
                      </m:sSub>
                      <m:r>
                        <a:rPr lang="en-US" sz="2800" b="0" i="1" smtClean="0">
                          <a:latin typeface="Cambria Math" charset="0"/>
                        </a:rPr>
                        <m:t>=</m:t>
                      </m:r>
                      <m:f>
                        <m:fPr>
                          <m:ctrlPr>
                            <a:rPr lang="en-US" sz="2800" b="0" i="1" smtClean="0">
                              <a:latin typeface="Cambria Math" panose="02040503050406030204" pitchFamily="18" charset="0"/>
                            </a:rPr>
                          </m:ctrlPr>
                        </m:fPr>
                        <m:num>
                          <m:r>
                            <a:rPr lang="en-US" sz="2800" b="0" i="1" smtClean="0">
                              <a:latin typeface="Cambria Math" charset="0"/>
                            </a:rPr>
                            <m:t>𝐸</m:t>
                          </m:r>
                          <m:d>
                            <m:dPr>
                              <m:ctrlPr>
                                <a:rPr lang="en-US" sz="2800" b="0" i="1" smtClean="0">
                                  <a:latin typeface="Cambria Math" panose="02040503050406030204" pitchFamily="18" charset="0"/>
                                </a:rPr>
                              </m:ctrlPr>
                            </m:dPr>
                            <m:e>
                              <m:r>
                                <a:rPr lang="en-US" sz="2800" b="0" i="1" smtClean="0">
                                  <a:latin typeface="Cambria Math" charset="0"/>
                                </a:rPr>
                                <m:t>𝑉</m:t>
                              </m:r>
                              <m:d>
                                <m:dPr>
                                  <m:ctrlPr>
                                    <a:rPr lang="en-US" sz="2800" b="0" i="1" smtClean="0">
                                      <a:latin typeface="Cambria Math" panose="02040503050406030204" pitchFamily="18" charset="0"/>
                                    </a:rPr>
                                  </m:ctrlPr>
                                </m:dPr>
                                <m:e>
                                  <m:r>
                                    <a:rPr lang="en-US" sz="2800" b="0" i="1" smtClean="0">
                                      <a:latin typeface="Cambria Math" charset="0"/>
                                    </a:rPr>
                                    <m:t>𝑌</m:t>
                                  </m:r>
                                </m:e>
                                <m:e>
                                  <m:sSub>
                                    <m:sSubPr>
                                      <m:ctrlPr>
                                        <a:rPr lang="en-US" sz="2800" b="0" i="1" smtClean="0">
                                          <a:latin typeface="Cambria Math" panose="02040503050406030204" pitchFamily="18" charset="0"/>
                                        </a:rPr>
                                      </m:ctrlPr>
                                    </m:sSubPr>
                                    <m:e>
                                      <m:r>
                                        <a:rPr lang="en-US" sz="2800" b="0" i="1" smtClean="0">
                                          <a:latin typeface="Cambria Math" charset="0"/>
                                        </a:rPr>
                                        <m:t>𝑋</m:t>
                                      </m:r>
                                    </m:e>
                                    <m:sub>
                                      <m:r>
                                        <a:rPr lang="en-US" sz="2800" b="0" i="1" smtClean="0">
                                          <a:latin typeface="Cambria Math" charset="0"/>
                                        </a:rPr>
                                        <m:t>~1</m:t>
                                      </m:r>
                                    </m:sub>
                                  </m:sSub>
                                </m:e>
                              </m:d>
                            </m:e>
                          </m:d>
                        </m:num>
                        <m:den>
                          <m:r>
                            <a:rPr lang="en-US" sz="2800" b="0" i="1" smtClean="0">
                              <a:latin typeface="Cambria Math" charset="0"/>
                            </a:rPr>
                            <m:t>𝑉</m:t>
                          </m:r>
                          <m:d>
                            <m:dPr>
                              <m:ctrlPr>
                                <a:rPr lang="en-US" sz="2800" b="0" i="1" smtClean="0">
                                  <a:latin typeface="Cambria Math" panose="02040503050406030204" pitchFamily="18" charset="0"/>
                                </a:rPr>
                              </m:ctrlPr>
                            </m:dPr>
                            <m:e>
                              <m:r>
                                <a:rPr lang="en-US" sz="2800" b="0" i="1" smtClean="0">
                                  <a:latin typeface="Cambria Math" charset="0"/>
                                </a:rPr>
                                <m:t>𝑌</m:t>
                              </m:r>
                            </m:e>
                          </m:d>
                        </m:den>
                      </m:f>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2101857" y="4605275"/>
                <a:ext cx="3066159" cy="950132"/>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926920" y="1417638"/>
            <a:ext cx="1889172" cy="492443"/>
          </a:xfrm>
          <a:prstGeom prst="rect">
            <a:avLst/>
          </a:prstGeom>
          <a:noFill/>
        </p:spPr>
        <p:txBody>
          <a:bodyPr wrap="none" lIns="0" tIns="0" rIns="0" bIns="0" rtlCol="0">
            <a:spAutoFit/>
          </a:bodyPr>
          <a:lstStyle/>
          <a:p>
            <a:r>
              <a:rPr lang="en-US" sz="3200" dirty="0" smtClean="0"/>
              <a:t>First Order:</a:t>
            </a:r>
            <a:endParaRPr lang="en-US" sz="3200" dirty="0"/>
          </a:p>
        </p:txBody>
      </p:sp>
      <mc:AlternateContent xmlns:mc="http://schemas.openxmlformats.org/markup-compatibility/2006" xmlns:a14="http://schemas.microsoft.com/office/drawing/2010/main">
        <mc:Choice Requires="a14">
          <p:sp>
            <p:nvSpPr>
              <p:cNvPr id="6" name="Rectangle 5"/>
              <p:cNvSpPr/>
              <p:nvPr/>
            </p:nvSpPr>
            <p:spPr>
              <a:xfrm>
                <a:off x="1871506" y="2074068"/>
                <a:ext cx="3526863" cy="1200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𝑆</m:t>
                          </m:r>
                        </m:e>
                        <m:sub>
                          <m:r>
                            <a:rPr lang="en-US" sz="2800" i="1">
                              <a:latin typeface="Cambria Math" charset="0"/>
                            </a:rPr>
                            <m:t>𝑖</m:t>
                          </m:r>
                        </m:sub>
                      </m:sSub>
                      <m:r>
                        <a:rPr lang="en-US" sz="2800" i="1">
                          <a:latin typeface="Cambria Math"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charset="0"/>
                                </a:rPr>
                                <m:t>𝑉</m:t>
                              </m:r>
                            </m:e>
                            <m:sub>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𝐸</m:t>
                                  </m:r>
                                </m:e>
                                <m:sub>
                                  <m:sSub>
                                    <m:sSubPr>
                                      <m:ctrlPr>
                                        <a:rPr lang="en-US" sz="2800" i="1">
                                          <a:latin typeface="Cambria Math" panose="02040503050406030204" pitchFamily="18" charset="0"/>
                                        </a:rPr>
                                      </m:ctrlPr>
                                    </m:sSubPr>
                                    <m:e>
                                      <m:r>
                                        <a:rPr lang="en-US" sz="2800" i="1">
                                          <a:latin typeface="Cambria Math" charset="0"/>
                                        </a:rPr>
                                        <m:t>𝑥</m:t>
                                      </m:r>
                                    </m:e>
                                    <m:sub>
                                      <m:r>
                                        <a:rPr lang="en-US" sz="2800" i="1">
                                          <a:latin typeface="Cambria Math" charset="0"/>
                                        </a:rPr>
                                        <m:t>~</m:t>
                                      </m:r>
                                      <m:r>
                                        <a:rPr lang="en-US" sz="2800" i="1">
                                          <a:latin typeface="Cambria Math" charset="0"/>
                                        </a:rPr>
                                        <m:t>𝑖</m:t>
                                      </m:r>
                                      <m:r>
                                        <a:rPr lang="en-US" sz="2800" i="1">
                                          <a:latin typeface="Cambria Math" charset="0"/>
                                        </a:rPr>
                                        <m:t> </m:t>
                                      </m:r>
                                    </m:sub>
                                  </m:sSub>
                                </m:sub>
                              </m:sSub>
                              <m:d>
                                <m:dPr>
                                  <m:ctrlPr>
                                    <a:rPr lang="en-US" sz="2800" i="1">
                                      <a:latin typeface="Cambria Math" panose="02040503050406030204" pitchFamily="18" charset="0"/>
                                    </a:rPr>
                                  </m:ctrlPr>
                                </m:dPr>
                                <m:e>
                                  <m:r>
                                    <a:rPr lang="en-US" sz="2800" i="1">
                                      <a:latin typeface="Cambria Math" charset="0"/>
                                    </a:rPr>
                                    <m:t>𝑌</m:t>
                                  </m:r>
                                </m:e>
                                <m:e>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e>
                              </m:d>
                            </m:e>
                          </m:d>
                        </m:num>
                        <m:den>
                          <m:r>
                            <a:rPr lang="en-US" sz="2800" i="1">
                              <a:latin typeface="Cambria Math" charset="0"/>
                            </a:rPr>
                            <m:t>𝑉</m:t>
                          </m:r>
                          <m:d>
                            <m:dPr>
                              <m:ctrlPr>
                                <a:rPr lang="en-US" sz="2800" i="1">
                                  <a:latin typeface="Cambria Math" panose="02040503050406030204" pitchFamily="18" charset="0"/>
                                </a:rPr>
                              </m:ctrlPr>
                            </m:dPr>
                            <m:e>
                              <m:r>
                                <a:rPr lang="en-US" sz="2800" i="1">
                                  <a:latin typeface="Cambria Math" charset="0"/>
                                </a:rPr>
                                <m:t>𝑌</m:t>
                              </m:r>
                            </m:e>
                          </m:d>
                        </m:den>
                      </m:f>
                    </m:oMath>
                  </m:oMathPara>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1871506" y="2074068"/>
                <a:ext cx="3526863" cy="1200970"/>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926920" y="3931468"/>
            <a:ext cx="1981440" cy="492443"/>
          </a:xfrm>
          <a:prstGeom prst="rect">
            <a:avLst/>
          </a:prstGeom>
          <a:noFill/>
        </p:spPr>
        <p:txBody>
          <a:bodyPr wrap="none" lIns="0" tIns="0" rIns="0" bIns="0" rtlCol="0">
            <a:spAutoFit/>
          </a:bodyPr>
          <a:lstStyle/>
          <a:p>
            <a:r>
              <a:rPr lang="en-US" sz="3200" dirty="0" smtClean="0"/>
              <a:t>Total Order:</a:t>
            </a:r>
            <a:endParaRPr lang="en-US" sz="3200" dirty="0"/>
          </a:p>
        </p:txBody>
      </p:sp>
      <p:sp>
        <p:nvSpPr>
          <p:cNvPr id="8" name="TextBox 7"/>
          <p:cNvSpPr txBox="1"/>
          <p:nvPr/>
        </p:nvSpPr>
        <p:spPr>
          <a:xfrm>
            <a:off x="6148483" y="2182110"/>
            <a:ext cx="2217915" cy="984885"/>
          </a:xfrm>
          <a:prstGeom prst="rect">
            <a:avLst/>
          </a:prstGeom>
          <a:noFill/>
        </p:spPr>
        <p:txBody>
          <a:bodyPr wrap="none" lIns="0" tIns="0" rIns="0" bIns="0" rtlCol="0">
            <a:spAutoFit/>
          </a:bodyPr>
          <a:lstStyle/>
          <a:p>
            <a:pPr algn="ctr"/>
            <a:r>
              <a:rPr lang="en-US" sz="3200" b="1" dirty="0" smtClean="0">
                <a:solidFill>
                  <a:schemeClr val="accent2">
                    <a:lumMod val="50000"/>
                  </a:schemeClr>
                </a:solidFill>
              </a:rPr>
              <a:t>Factor </a:t>
            </a:r>
          </a:p>
          <a:p>
            <a:pPr algn="ctr"/>
            <a:r>
              <a:rPr lang="en-US" sz="3200" b="1" dirty="0" smtClean="0">
                <a:solidFill>
                  <a:schemeClr val="accent2">
                    <a:lumMod val="50000"/>
                  </a:schemeClr>
                </a:solidFill>
              </a:rPr>
              <a:t>Prioritization</a:t>
            </a:r>
            <a:endParaRPr lang="en-US" sz="3200" b="1" dirty="0">
              <a:solidFill>
                <a:schemeClr val="accent2">
                  <a:lumMod val="50000"/>
                </a:schemeClr>
              </a:solidFill>
            </a:endParaRPr>
          </a:p>
        </p:txBody>
      </p:sp>
      <p:cxnSp>
        <p:nvCxnSpPr>
          <p:cNvPr id="10" name="Straight Connector 9"/>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1004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Drawing Conclusions from Sensitivity </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101857" y="4605275"/>
                <a:ext cx="3066159" cy="9501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𝑆</m:t>
                          </m:r>
                        </m:e>
                        <m:sub>
                          <m:r>
                            <a:rPr lang="en-US" sz="2800" b="0" i="1" smtClean="0">
                              <a:latin typeface="Cambria Math" charset="0"/>
                            </a:rPr>
                            <m:t>𝑇</m:t>
                          </m:r>
                          <m:r>
                            <a:rPr lang="en-US" sz="2800" b="0" i="1" smtClean="0">
                              <a:latin typeface="Cambria Math" charset="0"/>
                            </a:rPr>
                            <m:t>1</m:t>
                          </m:r>
                        </m:sub>
                      </m:sSub>
                      <m:r>
                        <a:rPr lang="en-US" sz="2800" b="0" i="1" smtClean="0">
                          <a:latin typeface="Cambria Math" charset="0"/>
                        </a:rPr>
                        <m:t>=</m:t>
                      </m:r>
                      <m:f>
                        <m:fPr>
                          <m:ctrlPr>
                            <a:rPr lang="en-US" sz="2800" b="0" i="1" smtClean="0">
                              <a:latin typeface="Cambria Math" panose="02040503050406030204" pitchFamily="18" charset="0"/>
                            </a:rPr>
                          </m:ctrlPr>
                        </m:fPr>
                        <m:num>
                          <m:r>
                            <a:rPr lang="en-US" sz="2800" b="0" i="1" smtClean="0">
                              <a:latin typeface="Cambria Math" charset="0"/>
                            </a:rPr>
                            <m:t>𝐸</m:t>
                          </m:r>
                          <m:d>
                            <m:dPr>
                              <m:ctrlPr>
                                <a:rPr lang="en-US" sz="2800" b="0" i="1" smtClean="0">
                                  <a:latin typeface="Cambria Math" panose="02040503050406030204" pitchFamily="18" charset="0"/>
                                </a:rPr>
                              </m:ctrlPr>
                            </m:dPr>
                            <m:e>
                              <m:r>
                                <a:rPr lang="en-US" sz="2800" b="0" i="1" smtClean="0">
                                  <a:latin typeface="Cambria Math" charset="0"/>
                                </a:rPr>
                                <m:t>𝑉</m:t>
                              </m:r>
                              <m:d>
                                <m:dPr>
                                  <m:ctrlPr>
                                    <a:rPr lang="en-US" sz="2800" b="0" i="1" smtClean="0">
                                      <a:latin typeface="Cambria Math" panose="02040503050406030204" pitchFamily="18" charset="0"/>
                                    </a:rPr>
                                  </m:ctrlPr>
                                </m:dPr>
                                <m:e>
                                  <m:r>
                                    <a:rPr lang="en-US" sz="2800" b="0" i="1" smtClean="0">
                                      <a:latin typeface="Cambria Math" charset="0"/>
                                    </a:rPr>
                                    <m:t>𝑌</m:t>
                                  </m:r>
                                </m:e>
                                <m:e>
                                  <m:sSub>
                                    <m:sSubPr>
                                      <m:ctrlPr>
                                        <a:rPr lang="en-US" sz="2800" b="0" i="1" smtClean="0">
                                          <a:latin typeface="Cambria Math" panose="02040503050406030204" pitchFamily="18" charset="0"/>
                                        </a:rPr>
                                      </m:ctrlPr>
                                    </m:sSubPr>
                                    <m:e>
                                      <m:r>
                                        <a:rPr lang="en-US" sz="2800" b="0" i="1" smtClean="0">
                                          <a:latin typeface="Cambria Math" charset="0"/>
                                        </a:rPr>
                                        <m:t>𝑋</m:t>
                                      </m:r>
                                    </m:e>
                                    <m:sub>
                                      <m:r>
                                        <a:rPr lang="en-US" sz="2800" b="0" i="1" smtClean="0">
                                          <a:latin typeface="Cambria Math" charset="0"/>
                                        </a:rPr>
                                        <m:t>~1</m:t>
                                      </m:r>
                                    </m:sub>
                                  </m:sSub>
                                </m:e>
                              </m:d>
                            </m:e>
                          </m:d>
                        </m:num>
                        <m:den>
                          <m:r>
                            <a:rPr lang="en-US" sz="2800" b="0" i="1" smtClean="0">
                              <a:latin typeface="Cambria Math" charset="0"/>
                            </a:rPr>
                            <m:t>𝑉</m:t>
                          </m:r>
                          <m:d>
                            <m:dPr>
                              <m:ctrlPr>
                                <a:rPr lang="en-US" sz="2800" b="0" i="1" smtClean="0">
                                  <a:latin typeface="Cambria Math" panose="02040503050406030204" pitchFamily="18" charset="0"/>
                                </a:rPr>
                              </m:ctrlPr>
                            </m:dPr>
                            <m:e>
                              <m:r>
                                <a:rPr lang="en-US" sz="2800" b="0" i="1" smtClean="0">
                                  <a:latin typeface="Cambria Math" charset="0"/>
                                </a:rPr>
                                <m:t>𝑌</m:t>
                              </m:r>
                            </m:e>
                          </m:d>
                        </m:den>
                      </m:f>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2101857" y="4605275"/>
                <a:ext cx="3066159" cy="950132"/>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926920" y="1417638"/>
            <a:ext cx="1889172" cy="492443"/>
          </a:xfrm>
          <a:prstGeom prst="rect">
            <a:avLst/>
          </a:prstGeom>
          <a:noFill/>
        </p:spPr>
        <p:txBody>
          <a:bodyPr wrap="none" lIns="0" tIns="0" rIns="0" bIns="0" rtlCol="0">
            <a:spAutoFit/>
          </a:bodyPr>
          <a:lstStyle/>
          <a:p>
            <a:r>
              <a:rPr lang="en-US" sz="3200" dirty="0" smtClean="0"/>
              <a:t>First Order:</a:t>
            </a:r>
            <a:endParaRPr lang="en-US" sz="3200" dirty="0"/>
          </a:p>
        </p:txBody>
      </p:sp>
      <mc:AlternateContent xmlns:mc="http://schemas.openxmlformats.org/markup-compatibility/2006" xmlns:a14="http://schemas.microsoft.com/office/drawing/2010/main">
        <mc:Choice Requires="a14">
          <p:sp>
            <p:nvSpPr>
              <p:cNvPr id="6" name="Rectangle 5"/>
              <p:cNvSpPr/>
              <p:nvPr/>
            </p:nvSpPr>
            <p:spPr>
              <a:xfrm>
                <a:off x="1871506" y="2074068"/>
                <a:ext cx="3526863" cy="12009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𝑆</m:t>
                          </m:r>
                        </m:e>
                        <m:sub>
                          <m:r>
                            <a:rPr lang="en-US" sz="2800" i="1">
                              <a:latin typeface="Cambria Math" charset="0"/>
                            </a:rPr>
                            <m:t>𝑖</m:t>
                          </m:r>
                        </m:sub>
                      </m:sSub>
                      <m:r>
                        <a:rPr lang="en-US" sz="2800" i="1">
                          <a:latin typeface="Cambria Math"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charset="0"/>
                                </a:rPr>
                                <m:t>𝑉</m:t>
                              </m:r>
                            </m:e>
                            <m:sub>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charset="0"/>
                                    </a:rPr>
                                    <m:t>𝐸</m:t>
                                  </m:r>
                                </m:e>
                                <m:sub>
                                  <m:sSub>
                                    <m:sSubPr>
                                      <m:ctrlPr>
                                        <a:rPr lang="en-US" sz="2800" i="1">
                                          <a:latin typeface="Cambria Math" panose="02040503050406030204" pitchFamily="18" charset="0"/>
                                        </a:rPr>
                                      </m:ctrlPr>
                                    </m:sSubPr>
                                    <m:e>
                                      <m:r>
                                        <a:rPr lang="en-US" sz="2800" i="1">
                                          <a:latin typeface="Cambria Math" charset="0"/>
                                        </a:rPr>
                                        <m:t>𝑥</m:t>
                                      </m:r>
                                    </m:e>
                                    <m:sub>
                                      <m:r>
                                        <a:rPr lang="en-US" sz="2800" i="1">
                                          <a:latin typeface="Cambria Math" charset="0"/>
                                        </a:rPr>
                                        <m:t>~</m:t>
                                      </m:r>
                                      <m:r>
                                        <a:rPr lang="en-US" sz="2800" i="1">
                                          <a:latin typeface="Cambria Math" charset="0"/>
                                        </a:rPr>
                                        <m:t>𝑖</m:t>
                                      </m:r>
                                      <m:r>
                                        <a:rPr lang="en-US" sz="2800" i="1">
                                          <a:latin typeface="Cambria Math" charset="0"/>
                                        </a:rPr>
                                        <m:t> </m:t>
                                      </m:r>
                                    </m:sub>
                                  </m:sSub>
                                </m:sub>
                              </m:sSub>
                              <m:d>
                                <m:dPr>
                                  <m:ctrlPr>
                                    <a:rPr lang="en-US" sz="2800" i="1">
                                      <a:latin typeface="Cambria Math" panose="02040503050406030204" pitchFamily="18" charset="0"/>
                                    </a:rPr>
                                  </m:ctrlPr>
                                </m:dPr>
                                <m:e>
                                  <m:r>
                                    <a:rPr lang="en-US" sz="2800" i="1">
                                      <a:latin typeface="Cambria Math" charset="0"/>
                                    </a:rPr>
                                    <m:t>𝑌</m:t>
                                  </m:r>
                                </m:e>
                                <m:e>
                                  <m:sSub>
                                    <m:sSubPr>
                                      <m:ctrlPr>
                                        <a:rPr lang="en-US" sz="2800" i="1">
                                          <a:latin typeface="Cambria Math" panose="02040503050406030204" pitchFamily="18" charset="0"/>
                                        </a:rPr>
                                      </m:ctrlPr>
                                    </m:sSubPr>
                                    <m:e>
                                      <m:r>
                                        <a:rPr lang="en-US" sz="2800" i="1">
                                          <a:latin typeface="Cambria Math" charset="0"/>
                                        </a:rPr>
                                        <m:t>𝑋</m:t>
                                      </m:r>
                                    </m:e>
                                    <m:sub>
                                      <m:r>
                                        <a:rPr lang="en-US" sz="2800" i="1">
                                          <a:latin typeface="Cambria Math" charset="0"/>
                                        </a:rPr>
                                        <m:t>𝑖</m:t>
                                      </m:r>
                                    </m:sub>
                                  </m:sSub>
                                </m:e>
                              </m:d>
                            </m:e>
                          </m:d>
                        </m:num>
                        <m:den>
                          <m:r>
                            <a:rPr lang="en-US" sz="2800" i="1">
                              <a:latin typeface="Cambria Math" charset="0"/>
                            </a:rPr>
                            <m:t>𝑉</m:t>
                          </m:r>
                          <m:d>
                            <m:dPr>
                              <m:ctrlPr>
                                <a:rPr lang="en-US" sz="2800" i="1">
                                  <a:latin typeface="Cambria Math" panose="02040503050406030204" pitchFamily="18" charset="0"/>
                                </a:rPr>
                              </m:ctrlPr>
                            </m:dPr>
                            <m:e>
                              <m:r>
                                <a:rPr lang="en-US" sz="2800" i="1">
                                  <a:latin typeface="Cambria Math" charset="0"/>
                                </a:rPr>
                                <m:t>𝑌</m:t>
                              </m:r>
                            </m:e>
                          </m:d>
                        </m:den>
                      </m:f>
                    </m:oMath>
                  </m:oMathPara>
                </a14:m>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1871506" y="2074068"/>
                <a:ext cx="3526863" cy="1200970"/>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926920" y="3931468"/>
            <a:ext cx="1981440" cy="492443"/>
          </a:xfrm>
          <a:prstGeom prst="rect">
            <a:avLst/>
          </a:prstGeom>
          <a:noFill/>
        </p:spPr>
        <p:txBody>
          <a:bodyPr wrap="none" lIns="0" tIns="0" rIns="0" bIns="0" rtlCol="0">
            <a:spAutoFit/>
          </a:bodyPr>
          <a:lstStyle/>
          <a:p>
            <a:r>
              <a:rPr lang="en-US" sz="3200" dirty="0" smtClean="0"/>
              <a:t>Total Order:</a:t>
            </a:r>
            <a:endParaRPr lang="en-US" sz="3200" dirty="0"/>
          </a:p>
        </p:txBody>
      </p:sp>
      <p:sp>
        <p:nvSpPr>
          <p:cNvPr id="8" name="TextBox 7"/>
          <p:cNvSpPr txBox="1"/>
          <p:nvPr/>
        </p:nvSpPr>
        <p:spPr>
          <a:xfrm>
            <a:off x="6148483" y="2182110"/>
            <a:ext cx="2217915" cy="984885"/>
          </a:xfrm>
          <a:prstGeom prst="rect">
            <a:avLst/>
          </a:prstGeom>
          <a:noFill/>
        </p:spPr>
        <p:txBody>
          <a:bodyPr wrap="none" lIns="0" tIns="0" rIns="0" bIns="0" rtlCol="0">
            <a:spAutoFit/>
          </a:bodyPr>
          <a:lstStyle/>
          <a:p>
            <a:pPr algn="ctr"/>
            <a:r>
              <a:rPr lang="en-US" sz="3200" b="1" dirty="0" smtClean="0">
                <a:solidFill>
                  <a:schemeClr val="accent2">
                    <a:lumMod val="50000"/>
                  </a:schemeClr>
                </a:solidFill>
              </a:rPr>
              <a:t>Factor </a:t>
            </a:r>
          </a:p>
          <a:p>
            <a:pPr algn="ctr"/>
            <a:r>
              <a:rPr lang="en-US" sz="3200" b="1" dirty="0" smtClean="0">
                <a:solidFill>
                  <a:schemeClr val="accent2">
                    <a:lumMod val="50000"/>
                  </a:schemeClr>
                </a:solidFill>
              </a:rPr>
              <a:t>Prioritization</a:t>
            </a:r>
            <a:endParaRPr lang="en-US" sz="3200" b="1" dirty="0">
              <a:solidFill>
                <a:schemeClr val="accent2">
                  <a:lumMod val="50000"/>
                </a:schemeClr>
              </a:solidFill>
            </a:endParaRPr>
          </a:p>
        </p:txBody>
      </p:sp>
      <p:sp>
        <p:nvSpPr>
          <p:cNvPr id="9" name="TextBox 8"/>
          <p:cNvSpPr txBox="1"/>
          <p:nvPr/>
        </p:nvSpPr>
        <p:spPr>
          <a:xfrm>
            <a:off x="6430131" y="4423911"/>
            <a:ext cx="1654620" cy="984885"/>
          </a:xfrm>
          <a:prstGeom prst="rect">
            <a:avLst/>
          </a:prstGeom>
          <a:noFill/>
        </p:spPr>
        <p:txBody>
          <a:bodyPr wrap="none" lIns="0" tIns="0" rIns="0" bIns="0" rtlCol="0">
            <a:spAutoFit/>
          </a:bodyPr>
          <a:lstStyle/>
          <a:p>
            <a:pPr algn="ctr"/>
            <a:r>
              <a:rPr lang="en-US" sz="3200" b="1" dirty="0" smtClean="0">
                <a:solidFill>
                  <a:schemeClr val="accent2">
                    <a:lumMod val="50000"/>
                  </a:schemeClr>
                </a:solidFill>
              </a:rPr>
              <a:t>Factor </a:t>
            </a:r>
          </a:p>
          <a:p>
            <a:pPr algn="ctr"/>
            <a:r>
              <a:rPr lang="en-US" sz="3200" b="1" dirty="0" smtClean="0">
                <a:solidFill>
                  <a:schemeClr val="accent2">
                    <a:lumMod val="50000"/>
                  </a:schemeClr>
                </a:solidFill>
              </a:rPr>
              <a:t>Screening</a:t>
            </a:r>
            <a:endParaRPr lang="en-US" sz="3200" b="1" dirty="0">
              <a:solidFill>
                <a:schemeClr val="accent2">
                  <a:lumMod val="50000"/>
                </a:schemeClr>
              </a:solidFill>
            </a:endParaRPr>
          </a:p>
        </p:txBody>
      </p:sp>
      <p:cxnSp>
        <p:nvCxnSpPr>
          <p:cNvPr id="10" name="Straight Connector 9"/>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5110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Sensitivity</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30" y="1513072"/>
            <a:ext cx="8303570" cy="4983421"/>
          </a:xfrm>
          <a:prstGeom prst="rect">
            <a:avLst/>
          </a:prstGeom>
        </p:spPr>
      </p:pic>
      <p:cxnSp>
        <p:nvCxnSpPr>
          <p:cNvPr id="11" name="Straight Connector 10"/>
          <p:cNvCxnSpPr/>
          <p:nvPr/>
        </p:nvCxnSpPr>
        <p:spPr>
          <a:xfrm>
            <a:off x="457200" y="1222747"/>
            <a:ext cx="8155172"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221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a:xfrm>
            <a:off x="301625" y="182563"/>
            <a:ext cx="8510588" cy="931862"/>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mtClean="0"/>
              <a:t>Sensitivity Analysis</a:t>
            </a:r>
          </a:p>
        </p:txBody>
      </p:sp>
      <p:grpSp>
        <p:nvGrpSpPr>
          <p:cNvPr id="28675" name="Group 2"/>
          <p:cNvGrpSpPr>
            <a:grpSpLocks/>
          </p:cNvGrpSpPr>
          <p:nvPr/>
        </p:nvGrpSpPr>
        <p:grpSpPr bwMode="auto">
          <a:xfrm>
            <a:off x="2514600" y="1143000"/>
            <a:ext cx="3914775" cy="1752600"/>
            <a:chOff x="1584" y="720"/>
            <a:chExt cx="2466" cy="1104"/>
          </a:xfrm>
        </p:grpSpPr>
        <p:sp>
          <p:nvSpPr>
            <p:cNvPr id="28685" name="AutoShape 3"/>
            <p:cNvSpPr>
              <a:spLocks noChangeArrowheads="1"/>
            </p:cNvSpPr>
            <p:nvPr/>
          </p:nvSpPr>
          <p:spPr bwMode="auto">
            <a:xfrm>
              <a:off x="2323" y="1008"/>
              <a:ext cx="1008" cy="576"/>
            </a:xfrm>
            <a:prstGeom prst="roundRect">
              <a:avLst>
                <a:gd name="adj" fmla="val 171"/>
              </a:avLst>
            </a:prstGeom>
            <a:solidFill>
              <a:srgbClr val="000000"/>
            </a:solidFill>
            <a:ln w="9525">
              <a:solidFill>
                <a:srgbClr val="000000"/>
              </a:solidFill>
              <a:round/>
              <a:headEnd/>
              <a:tailEnd/>
            </a:ln>
          </p:spPr>
          <p:txBody>
            <a:bodyPr lIns="90000" tIns="60876" rIns="90000" bIns="45000" anchor="ctr" anchorCtr="1"/>
            <a:lstStyle>
              <a:lvl1pPr eaLnBrk="0">
                <a:tabLst>
                  <a:tab pos="723900" algn="l"/>
                  <a:tab pos="1447800" algn="l"/>
                </a:tabLst>
                <a:defRPr>
                  <a:solidFill>
                    <a:schemeClr val="tx1"/>
                  </a:solidFill>
                  <a:latin typeface="Arial" charset="0"/>
                  <a:ea typeface="MS Gothic" charset="-128"/>
                </a:defRPr>
              </a:lvl1pPr>
              <a:lvl2pPr eaLnBrk="0">
                <a:tabLst>
                  <a:tab pos="723900" algn="l"/>
                  <a:tab pos="1447800" algn="l"/>
                </a:tabLst>
                <a:defRPr>
                  <a:solidFill>
                    <a:schemeClr val="tx1"/>
                  </a:solidFill>
                  <a:latin typeface="Arial" charset="0"/>
                  <a:ea typeface="MS Gothic" charset="-128"/>
                </a:defRPr>
              </a:lvl2pPr>
              <a:lvl3pPr eaLnBrk="0">
                <a:tabLst>
                  <a:tab pos="723900" algn="l"/>
                  <a:tab pos="1447800" algn="l"/>
                </a:tabLst>
                <a:defRPr>
                  <a:solidFill>
                    <a:schemeClr val="tx1"/>
                  </a:solidFill>
                  <a:latin typeface="Arial" charset="0"/>
                  <a:ea typeface="MS Gothic" charset="-128"/>
                </a:defRPr>
              </a:lvl3pPr>
              <a:lvl4pPr eaLnBrk="0">
                <a:tabLst>
                  <a:tab pos="723900" algn="l"/>
                  <a:tab pos="1447800" algn="l"/>
                </a:tabLst>
                <a:defRPr>
                  <a:solidFill>
                    <a:schemeClr val="tx1"/>
                  </a:solidFill>
                  <a:latin typeface="Arial" charset="0"/>
                  <a:ea typeface="MS Gothic" charset="-128"/>
                </a:defRPr>
              </a:lvl4pPr>
              <a:lvl5pPr eaLnBrk="0">
                <a:tabLst>
                  <a:tab pos="723900" algn="l"/>
                  <a:tab pos="14478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9pPr>
            </a:lstStyle>
            <a:p>
              <a:pPr algn="ctr" eaLnBrk="1"/>
              <a:r>
                <a:rPr lang="en-US" altLang="en-US">
                  <a:solidFill>
                    <a:srgbClr val="FFFFFF"/>
                  </a:solidFill>
                </a:rPr>
                <a:t>Black Box</a:t>
              </a:r>
            </a:p>
            <a:p>
              <a:pPr algn="ctr" eaLnBrk="1"/>
              <a:r>
                <a:rPr lang="en-US" altLang="en-US">
                  <a:solidFill>
                    <a:srgbClr val="FFFFFF"/>
                  </a:solidFill>
                </a:rPr>
                <a:t>Function (f)</a:t>
              </a:r>
            </a:p>
          </p:txBody>
        </p:sp>
        <p:sp>
          <p:nvSpPr>
            <p:cNvPr id="28686" name="Line 4"/>
            <p:cNvSpPr>
              <a:spLocks noChangeShapeType="1"/>
            </p:cNvSpPr>
            <p:nvPr/>
          </p:nvSpPr>
          <p:spPr bwMode="auto">
            <a:xfrm>
              <a:off x="1747" y="864"/>
              <a:ext cx="576" cy="4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7" name="Line 5"/>
            <p:cNvSpPr>
              <a:spLocks noChangeShapeType="1"/>
            </p:cNvSpPr>
            <p:nvPr/>
          </p:nvSpPr>
          <p:spPr bwMode="auto">
            <a:xfrm flipV="1">
              <a:off x="1747" y="1295"/>
              <a:ext cx="576" cy="43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8" name="Line 6"/>
            <p:cNvSpPr>
              <a:spLocks noChangeShapeType="1"/>
            </p:cNvSpPr>
            <p:nvPr/>
          </p:nvSpPr>
          <p:spPr bwMode="auto">
            <a:xfrm>
              <a:off x="1747" y="1008"/>
              <a:ext cx="576"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9" name="Text Box 7"/>
            <p:cNvSpPr txBox="1">
              <a:spLocks noChangeArrowheads="1"/>
            </p:cNvSpPr>
            <p:nvPr/>
          </p:nvSpPr>
          <p:spPr bwMode="auto">
            <a:xfrm>
              <a:off x="1602" y="720"/>
              <a:ext cx="14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i</a:t>
              </a:r>
            </a:p>
          </p:txBody>
        </p:sp>
        <p:sp>
          <p:nvSpPr>
            <p:cNvPr id="28690" name="Text Box 8"/>
            <p:cNvSpPr txBox="1">
              <a:spLocks noChangeArrowheads="1"/>
            </p:cNvSpPr>
            <p:nvPr/>
          </p:nvSpPr>
          <p:spPr bwMode="auto">
            <a:xfrm>
              <a:off x="1603" y="866"/>
              <a:ext cx="14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j</a:t>
              </a:r>
            </a:p>
          </p:txBody>
        </p:sp>
        <p:sp>
          <p:nvSpPr>
            <p:cNvPr id="28691" name="Line 9"/>
            <p:cNvSpPr>
              <a:spLocks noChangeShapeType="1"/>
            </p:cNvSpPr>
            <p:nvPr/>
          </p:nvSpPr>
          <p:spPr bwMode="auto">
            <a:xfrm>
              <a:off x="1747" y="1152"/>
              <a:ext cx="576"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2" name="Text Box 10"/>
            <p:cNvSpPr txBox="1">
              <a:spLocks noChangeArrowheads="1"/>
            </p:cNvSpPr>
            <p:nvPr/>
          </p:nvSpPr>
          <p:spPr bwMode="auto">
            <a:xfrm>
              <a:off x="1584" y="1055"/>
              <a:ext cx="18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k</a:t>
              </a:r>
            </a:p>
          </p:txBody>
        </p:sp>
        <p:sp>
          <p:nvSpPr>
            <p:cNvPr id="28693" name="Text Box 11"/>
            <p:cNvSpPr txBox="1">
              <a:spLocks noChangeArrowheads="1"/>
            </p:cNvSpPr>
            <p:nvPr/>
          </p:nvSpPr>
          <p:spPr bwMode="auto">
            <a:xfrm>
              <a:off x="1599" y="1607"/>
              <a:ext cx="19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n</a:t>
              </a:r>
            </a:p>
          </p:txBody>
        </p:sp>
        <p:sp>
          <p:nvSpPr>
            <p:cNvPr id="28694" name="Text Box 12"/>
            <p:cNvSpPr txBox="1">
              <a:spLocks noChangeArrowheads="1"/>
            </p:cNvSpPr>
            <p:nvPr/>
          </p:nvSpPr>
          <p:spPr bwMode="auto">
            <a:xfrm>
              <a:off x="1603" y="1204"/>
              <a:ext cx="15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a:t>
              </a:r>
            </a:p>
            <a:p>
              <a:r>
                <a:rPr lang="en-US" altLang="en-US">
                  <a:solidFill>
                    <a:srgbClr val="000000"/>
                  </a:solidFill>
                </a:rPr>
                <a:t>:</a:t>
              </a:r>
            </a:p>
          </p:txBody>
        </p:sp>
        <p:sp>
          <p:nvSpPr>
            <p:cNvPr id="28695" name="Line 13"/>
            <p:cNvSpPr>
              <a:spLocks noChangeShapeType="1"/>
            </p:cNvSpPr>
            <p:nvPr/>
          </p:nvSpPr>
          <p:spPr bwMode="auto">
            <a:xfrm>
              <a:off x="3331" y="1296"/>
              <a:ext cx="432"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6" name="Text Box 14"/>
            <p:cNvSpPr txBox="1">
              <a:spLocks noChangeArrowheads="1"/>
            </p:cNvSpPr>
            <p:nvPr/>
          </p:nvSpPr>
          <p:spPr bwMode="auto">
            <a:xfrm>
              <a:off x="3763" y="1199"/>
              <a:ext cx="28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0876" rIns="90000" bIns="45000"/>
            <a:lstStyle/>
            <a:p>
              <a:r>
                <a:rPr lang="en-US" altLang="en-US">
                  <a:solidFill>
                    <a:srgbClr val="000000"/>
                  </a:solidFill>
                </a:rPr>
                <a:t>Y</a:t>
              </a:r>
            </a:p>
          </p:txBody>
        </p:sp>
      </p:grpSp>
      <p:pic>
        <p:nvPicPr>
          <p:cNvPr id="2867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 y="3459163"/>
            <a:ext cx="35052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8677"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0" y="3586163"/>
            <a:ext cx="39719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867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700" y="5029200"/>
            <a:ext cx="26479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9" name="Text Box 18"/>
          <p:cNvSpPr txBox="1">
            <a:spLocks noChangeArrowheads="1"/>
          </p:cNvSpPr>
          <p:nvPr/>
        </p:nvSpPr>
        <p:spPr bwMode="auto">
          <a:xfrm>
            <a:off x="588963" y="3311525"/>
            <a:ext cx="26177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 pos="2171700" algn="l"/>
              </a:tabLst>
              <a:defRPr>
                <a:solidFill>
                  <a:schemeClr val="tx1"/>
                </a:solidFill>
                <a:latin typeface="Arial" charset="0"/>
                <a:ea typeface="MS Gothic" charset="-128"/>
              </a:defRPr>
            </a:lvl1pPr>
            <a:lvl2pPr eaLnBrk="0">
              <a:tabLst>
                <a:tab pos="723900" algn="l"/>
                <a:tab pos="1447800" algn="l"/>
                <a:tab pos="2171700" algn="l"/>
              </a:tabLst>
              <a:defRPr>
                <a:solidFill>
                  <a:schemeClr val="tx1"/>
                </a:solidFill>
                <a:latin typeface="Arial" charset="0"/>
                <a:ea typeface="MS Gothic" charset="-128"/>
              </a:defRPr>
            </a:lvl2pPr>
            <a:lvl3pPr eaLnBrk="0">
              <a:tabLst>
                <a:tab pos="723900" algn="l"/>
                <a:tab pos="1447800" algn="l"/>
                <a:tab pos="2171700" algn="l"/>
              </a:tabLst>
              <a:defRPr>
                <a:solidFill>
                  <a:schemeClr val="tx1"/>
                </a:solidFill>
                <a:latin typeface="Arial" charset="0"/>
                <a:ea typeface="MS Gothic" charset="-128"/>
              </a:defRPr>
            </a:lvl3pPr>
            <a:lvl4pPr eaLnBrk="0">
              <a:tabLst>
                <a:tab pos="723900" algn="l"/>
                <a:tab pos="1447800" algn="l"/>
                <a:tab pos="2171700" algn="l"/>
              </a:tabLst>
              <a:defRPr>
                <a:solidFill>
                  <a:schemeClr val="tx1"/>
                </a:solidFill>
                <a:latin typeface="Arial" charset="0"/>
                <a:ea typeface="MS Gothic" charset="-128"/>
              </a:defRPr>
            </a:lvl4pPr>
            <a:lvl5pPr eaLnBrk="0">
              <a:tabLst>
                <a:tab pos="723900" algn="l"/>
                <a:tab pos="1447800" algn="l"/>
                <a:tab pos="21717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9pPr>
          </a:lstStyle>
          <a:p>
            <a:pPr eaLnBrk="1"/>
            <a:r>
              <a:rPr lang="en-US" altLang="en-US">
                <a:solidFill>
                  <a:srgbClr val="000080"/>
                </a:solidFill>
              </a:rPr>
              <a:t>First-Order Sensitivities:</a:t>
            </a:r>
          </a:p>
        </p:txBody>
      </p:sp>
      <p:sp>
        <p:nvSpPr>
          <p:cNvPr id="28680" name="Text Box 19"/>
          <p:cNvSpPr txBox="1">
            <a:spLocks noChangeArrowheads="1"/>
          </p:cNvSpPr>
          <p:nvPr/>
        </p:nvSpPr>
        <p:spPr bwMode="auto">
          <a:xfrm>
            <a:off x="595313" y="4683125"/>
            <a:ext cx="26558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 pos="2171700" algn="l"/>
              </a:tabLst>
              <a:defRPr>
                <a:solidFill>
                  <a:schemeClr val="tx1"/>
                </a:solidFill>
                <a:latin typeface="Arial" charset="0"/>
                <a:ea typeface="MS Gothic" charset="-128"/>
              </a:defRPr>
            </a:lvl1pPr>
            <a:lvl2pPr eaLnBrk="0">
              <a:tabLst>
                <a:tab pos="723900" algn="l"/>
                <a:tab pos="1447800" algn="l"/>
                <a:tab pos="2171700" algn="l"/>
              </a:tabLst>
              <a:defRPr>
                <a:solidFill>
                  <a:schemeClr val="tx1"/>
                </a:solidFill>
                <a:latin typeface="Arial" charset="0"/>
                <a:ea typeface="MS Gothic" charset="-128"/>
              </a:defRPr>
            </a:lvl2pPr>
            <a:lvl3pPr eaLnBrk="0">
              <a:tabLst>
                <a:tab pos="723900" algn="l"/>
                <a:tab pos="1447800" algn="l"/>
                <a:tab pos="2171700" algn="l"/>
              </a:tabLst>
              <a:defRPr>
                <a:solidFill>
                  <a:schemeClr val="tx1"/>
                </a:solidFill>
                <a:latin typeface="Arial" charset="0"/>
                <a:ea typeface="MS Gothic" charset="-128"/>
              </a:defRPr>
            </a:lvl3pPr>
            <a:lvl4pPr eaLnBrk="0">
              <a:tabLst>
                <a:tab pos="723900" algn="l"/>
                <a:tab pos="1447800" algn="l"/>
                <a:tab pos="2171700" algn="l"/>
              </a:tabLst>
              <a:defRPr>
                <a:solidFill>
                  <a:schemeClr val="tx1"/>
                </a:solidFill>
                <a:latin typeface="Arial" charset="0"/>
                <a:ea typeface="MS Gothic" charset="-128"/>
              </a:defRPr>
            </a:lvl4pPr>
            <a:lvl5pPr eaLnBrk="0">
              <a:tabLst>
                <a:tab pos="723900" algn="l"/>
                <a:tab pos="1447800" algn="l"/>
                <a:tab pos="21717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9pPr>
          </a:lstStyle>
          <a:p>
            <a:pPr eaLnBrk="1"/>
            <a:r>
              <a:rPr lang="en-US" altLang="en-US">
                <a:solidFill>
                  <a:srgbClr val="000080"/>
                </a:solidFill>
              </a:rPr>
              <a:t>Total-Order Sensitivities:</a:t>
            </a:r>
          </a:p>
        </p:txBody>
      </p:sp>
      <p:sp>
        <p:nvSpPr>
          <p:cNvPr id="28681" name="Text Box 20"/>
          <p:cNvSpPr txBox="1">
            <a:spLocks noChangeArrowheads="1"/>
          </p:cNvSpPr>
          <p:nvPr/>
        </p:nvSpPr>
        <p:spPr bwMode="auto">
          <a:xfrm>
            <a:off x="4697413" y="3311525"/>
            <a:ext cx="294481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 pos="2171700" algn="l"/>
                <a:tab pos="2895600" algn="l"/>
              </a:tabLst>
              <a:defRPr>
                <a:solidFill>
                  <a:schemeClr val="tx1"/>
                </a:solidFill>
                <a:latin typeface="Arial" charset="0"/>
                <a:ea typeface="MS Gothic" charset="-128"/>
              </a:defRPr>
            </a:lvl1pPr>
            <a:lvl2pPr eaLnBrk="0">
              <a:tabLst>
                <a:tab pos="723900" algn="l"/>
                <a:tab pos="1447800" algn="l"/>
                <a:tab pos="2171700" algn="l"/>
                <a:tab pos="2895600" algn="l"/>
              </a:tabLst>
              <a:defRPr>
                <a:solidFill>
                  <a:schemeClr val="tx1"/>
                </a:solidFill>
                <a:latin typeface="Arial" charset="0"/>
                <a:ea typeface="MS Gothic" charset="-128"/>
              </a:defRPr>
            </a:lvl2pPr>
            <a:lvl3pPr eaLnBrk="0">
              <a:tabLst>
                <a:tab pos="723900" algn="l"/>
                <a:tab pos="1447800" algn="l"/>
                <a:tab pos="2171700" algn="l"/>
                <a:tab pos="2895600" algn="l"/>
              </a:tabLst>
              <a:defRPr>
                <a:solidFill>
                  <a:schemeClr val="tx1"/>
                </a:solidFill>
                <a:latin typeface="Arial" charset="0"/>
                <a:ea typeface="MS Gothic" charset="-128"/>
              </a:defRPr>
            </a:lvl3pPr>
            <a:lvl4pPr eaLnBrk="0">
              <a:tabLst>
                <a:tab pos="723900" algn="l"/>
                <a:tab pos="1447800" algn="l"/>
                <a:tab pos="2171700" algn="l"/>
                <a:tab pos="2895600" algn="l"/>
              </a:tabLst>
              <a:defRPr>
                <a:solidFill>
                  <a:schemeClr val="tx1"/>
                </a:solidFill>
                <a:latin typeface="Arial" charset="0"/>
                <a:ea typeface="MS Gothic" charset="-128"/>
              </a:defRPr>
            </a:lvl4pPr>
            <a:lvl5pPr eaLnBrk="0">
              <a:tabLst>
                <a:tab pos="723900" algn="l"/>
                <a:tab pos="1447800" algn="l"/>
                <a:tab pos="2171700" algn="l"/>
                <a:tab pos="28956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chemeClr val="tx1"/>
                </a:solidFill>
                <a:latin typeface="Arial" charset="0"/>
                <a:ea typeface="MS Gothic" charset="-128"/>
              </a:defRPr>
            </a:lvl9pPr>
          </a:lstStyle>
          <a:p>
            <a:pPr eaLnBrk="1"/>
            <a:r>
              <a:rPr lang="en-US" altLang="en-US">
                <a:solidFill>
                  <a:srgbClr val="000080"/>
                </a:solidFill>
              </a:rPr>
              <a:t>Second-Order Sensitivities:</a:t>
            </a:r>
          </a:p>
        </p:txBody>
      </p:sp>
      <p:sp>
        <p:nvSpPr>
          <p:cNvPr id="28682" name="Text Box 21"/>
          <p:cNvSpPr txBox="1">
            <a:spLocks noChangeArrowheads="1"/>
          </p:cNvSpPr>
          <p:nvPr/>
        </p:nvSpPr>
        <p:spPr bwMode="auto">
          <a:xfrm>
            <a:off x="4114800" y="5594350"/>
            <a:ext cx="45720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0876" rIns="90000" bIns="45000"/>
          <a:lstStyle>
            <a:lvl1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1pPr>
            <a:lvl2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2pPr>
            <a:lvl3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3pPr>
            <a:lvl4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4pPr>
            <a:lvl5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chemeClr val="tx1"/>
                </a:solidFill>
                <a:latin typeface="Arial" charset="0"/>
                <a:ea typeface="MS Gothic" charset="-128"/>
              </a:defRPr>
            </a:lvl9pPr>
          </a:lstStyle>
          <a:p>
            <a:pPr eaLnBrk="1"/>
            <a:r>
              <a:rPr lang="en-US" altLang="en-US">
                <a:solidFill>
                  <a:srgbClr val="800000"/>
                </a:solidFill>
              </a:rPr>
              <a:t>Sum of all sensitivities involving input i</a:t>
            </a:r>
          </a:p>
        </p:txBody>
      </p:sp>
      <p:sp>
        <p:nvSpPr>
          <p:cNvPr id="28683" name="Line 22"/>
          <p:cNvSpPr>
            <a:spLocks noChangeShapeType="1"/>
          </p:cNvSpPr>
          <p:nvPr/>
        </p:nvSpPr>
        <p:spPr bwMode="auto">
          <a:xfrm flipH="1" flipV="1">
            <a:off x="3656013" y="5484813"/>
            <a:ext cx="460375" cy="231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4" name="Text Box 23"/>
          <p:cNvSpPr txBox="1">
            <a:spLocks noChangeArrowheads="1"/>
          </p:cNvSpPr>
          <p:nvPr/>
        </p:nvSpPr>
        <p:spPr bwMode="auto">
          <a:xfrm>
            <a:off x="5756275" y="914400"/>
            <a:ext cx="1898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Lst>
              <a:defRPr>
                <a:solidFill>
                  <a:schemeClr val="tx1"/>
                </a:solidFill>
                <a:latin typeface="Arial" charset="0"/>
                <a:ea typeface="MS Gothic" charset="-128"/>
              </a:defRPr>
            </a:lvl1pPr>
            <a:lvl2pPr eaLnBrk="0">
              <a:tabLst>
                <a:tab pos="723900" algn="l"/>
                <a:tab pos="1447800" algn="l"/>
              </a:tabLst>
              <a:defRPr>
                <a:solidFill>
                  <a:schemeClr val="tx1"/>
                </a:solidFill>
                <a:latin typeface="Arial" charset="0"/>
                <a:ea typeface="MS Gothic" charset="-128"/>
              </a:defRPr>
            </a:lvl2pPr>
            <a:lvl3pPr eaLnBrk="0">
              <a:tabLst>
                <a:tab pos="723900" algn="l"/>
                <a:tab pos="1447800" algn="l"/>
              </a:tabLst>
              <a:defRPr>
                <a:solidFill>
                  <a:schemeClr val="tx1"/>
                </a:solidFill>
                <a:latin typeface="Arial" charset="0"/>
                <a:ea typeface="MS Gothic" charset="-128"/>
              </a:defRPr>
            </a:lvl3pPr>
            <a:lvl4pPr eaLnBrk="0">
              <a:tabLst>
                <a:tab pos="723900" algn="l"/>
                <a:tab pos="1447800" algn="l"/>
              </a:tabLst>
              <a:defRPr>
                <a:solidFill>
                  <a:schemeClr val="tx1"/>
                </a:solidFill>
                <a:latin typeface="Arial" charset="0"/>
                <a:ea typeface="MS Gothic" charset="-128"/>
              </a:defRPr>
            </a:lvl4pPr>
            <a:lvl5pPr eaLnBrk="0">
              <a:tabLst>
                <a:tab pos="723900" algn="l"/>
                <a:tab pos="14478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9pPr>
          </a:lstStyle>
          <a:p>
            <a:pPr eaLnBrk="1"/>
            <a:r>
              <a:rPr lang="en-US" altLang="en-US">
                <a:solidFill>
                  <a:srgbClr val="000080"/>
                </a:solidFill>
              </a:rPr>
              <a:t>(Sobol's Method)</a:t>
            </a:r>
          </a:p>
        </p:txBody>
      </p:sp>
    </p:spTree>
    <p:extLst>
      <p:ext uri="{BB962C8B-B14F-4D97-AF65-F5344CB8AC3E}">
        <p14:creationId xmlns:p14="http://schemas.microsoft.com/office/powerpoint/2010/main" val="20287026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5638"/>
            <a:ext cx="8229600" cy="792162"/>
          </a:xfrm>
        </p:spPr>
        <p:txBody>
          <a:bodyPr>
            <a:normAutofit fontScale="90000"/>
          </a:bodyPr>
          <a:lstStyle/>
          <a:p>
            <a:r>
              <a:rPr lang="en-US" dirty="0" smtClean="0"/>
              <a:t>Example </a:t>
            </a:r>
            <a:r>
              <a:rPr lang="en-US" dirty="0" err="1" smtClean="0"/>
              <a:t>Sobol</a:t>
            </a:r>
            <a:r>
              <a:rPr lang="en-US" dirty="0" smtClean="0"/>
              <a:t> variance decomposition indices for linear (separable) functions </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67</a:t>
            </a:fld>
            <a:endParaRPr lang="en-US" dirty="0"/>
          </a:p>
        </p:txBody>
      </p:sp>
      <p:pic>
        <p:nvPicPr>
          <p:cNvPr id="7" name="Picture 2" descr="C:\jon\research\Ngs-experiment\Figures\compare_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870"/>
          <a:stretch/>
        </p:blipFill>
        <p:spPr bwMode="auto">
          <a:xfrm>
            <a:off x="152400" y="1981200"/>
            <a:ext cx="8828442"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3020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92886" cy="1325562"/>
          </a:xfrm>
        </p:spPr>
        <p:txBody>
          <a:bodyPr>
            <a:normAutofit/>
          </a:bodyPr>
          <a:lstStyle/>
          <a:p>
            <a:pPr algn="l"/>
            <a:r>
              <a:rPr lang="en-US" dirty="0" smtClean="0"/>
              <a:t>Example </a:t>
            </a:r>
            <a:r>
              <a:rPr lang="en-US" dirty="0" err="1" smtClean="0"/>
              <a:t>Sobol</a:t>
            </a:r>
            <a:r>
              <a:rPr lang="en-US" dirty="0" smtClean="0"/>
              <a:t> variance decomposition indices for separable and non-separable functions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68</a:t>
            </a:fld>
            <a:endParaRPr lang="en-US" dirty="0"/>
          </a:p>
        </p:txBody>
      </p:sp>
      <p:pic>
        <p:nvPicPr>
          <p:cNvPr id="7" name="Picture 2" descr="C:\jon\research\Ngs-experiment\Figures\compare_s.png"/>
          <p:cNvPicPr>
            <a:picLocks noChangeAspect="1" noChangeArrowheads="1"/>
          </p:cNvPicPr>
          <p:nvPr/>
        </p:nvPicPr>
        <p:blipFill rotWithShape="1">
          <a:blip r:embed="rId2">
            <a:extLst>
              <a:ext uri="{28A0092B-C50C-407E-A947-70E740481C1C}">
                <a14:useLocalDpi xmlns:a14="http://schemas.microsoft.com/office/drawing/2010/main" val="0"/>
              </a:ext>
            </a:extLst>
          </a:blip>
          <a:srcRect t="19175"/>
          <a:stretch/>
        </p:blipFill>
        <p:spPr bwMode="auto">
          <a:xfrm>
            <a:off x="1200150" y="1905000"/>
            <a:ext cx="6629400" cy="3703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464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a:t>
            </a:r>
            <a:endParaRPr lang="en-US" dirty="0"/>
          </a:p>
        </p:txBody>
      </p:sp>
      <p:sp>
        <p:nvSpPr>
          <p:cNvPr id="3" name="Content Placeholder 2"/>
          <p:cNvSpPr>
            <a:spLocks noGrp="1"/>
          </p:cNvSpPr>
          <p:nvPr>
            <p:ph idx="1"/>
          </p:nvPr>
        </p:nvSpPr>
        <p:spPr>
          <a:xfrm>
            <a:off x="457200" y="5303837"/>
            <a:ext cx="7391400" cy="639763"/>
          </a:xfrm>
        </p:spPr>
        <p:txBody>
          <a:bodyPr>
            <a:normAutofit/>
          </a:bodyPr>
          <a:lstStyle/>
          <a:p>
            <a:r>
              <a:rPr lang="en-US" dirty="0" smtClean="0"/>
              <a:t>Problem: Which point to use? Misses interactions!</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69</a:t>
            </a:fld>
            <a:endParaRPr lang="en-US" dirty="0"/>
          </a:p>
        </p:txBody>
      </p:sp>
      <p:pic>
        <p:nvPicPr>
          <p:cNvPr id="7" name="Picture 2" descr="C:\jon\research\Ngs-experiment\Figures\compare_s.png"/>
          <p:cNvPicPr>
            <a:picLocks noChangeAspect="1" noChangeArrowheads="1"/>
          </p:cNvPicPr>
          <p:nvPr/>
        </p:nvPicPr>
        <p:blipFill rotWithShape="1">
          <a:blip r:embed="rId2">
            <a:extLst>
              <a:ext uri="{28A0092B-C50C-407E-A947-70E740481C1C}">
                <a14:useLocalDpi xmlns:a14="http://schemas.microsoft.com/office/drawing/2010/main" val="0"/>
              </a:ext>
            </a:extLst>
          </a:blip>
          <a:srcRect t="18921" b="27592"/>
          <a:stretch/>
        </p:blipFill>
        <p:spPr bwMode="auto">
          <a:xfrm>
            <a:off x="304801" y="1752600"/>
            <a:ext cx="7848600" cy="290131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174307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4000501" y="28956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8" idx="0"/>
          </p:cNvCxnSpPr>
          <p:nvPr/>
        </p:nvCxnSpPr>
        <p:spPr>
          <a:xfrm flipV="1">
            <a:off x="4114801" y="2362200"/>
            <a:ext cx="0" cy="53340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6"/>
          </p:cNvCxnSpPr>
          <p:nvPr/>
        </p:nvCxnSpPr>
        <p:spPr>
          <a:xfrm>
            <a:off x="4229101" y="3009900"/>
            <a:ext cx="495299" cy="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6858000" y="2374582"/>
            <a:ext cx="723899" cy="762000"/>
            <a:chOff x="6858000" y="2374582"/>
            <a:chExt cx="723899" cy="762000"/>
          </a:xfrm>
        </p:grpSpPr>
        <p:sp>
          <p:nvSpPr>
            <p:cNvPr id="18" name="Oval 17"/>
            <p:cNvSpPr/>
            <p:nvPr/>
          </p:nvSpPr>
          <p:spPr>
            <a:xfrm>
              <a:off x="6858000" y="2907982"/>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8" idx="0"/>
            </p:cNvCxnSpPr>
            <p:nvPr/>
          </p:nvCxnSpPr>
          <p:spPr>
            <a:xfrm flipV="1">
              <a:off x="6972300" y="2374582"/>
              <a:ext cx="0" cy="53340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8" idx="6"/>
            </p:cNvCxnSpPr>
            <p:nvPr/>
          </p:nvCxnSpPr>
          <p:spPr>
            <a:xfrm>
              <a:off x="7086600" y="3022282"/>
              <a:ext cx="495299" cy="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239000" y="3203257"/>
            <a:ext cx="723899" cy="762000"/>
            <a:chOff x="6858000" y="2374582"/>
            <a:chExt cx="723899" cy="762000"/>
          </a:xfrm>
        </p:grpSpPr>
        <p:sp>
          <p:nvSpPr>
            <p:cNvPr id="23" name="Oval 22"/>
            <p:cNvSpPr/>
            <p:nvPr/>
          </p:nvSpPr>
          <p:spPr>
            <a:xfrm>
              <a:off x="6858000" y="2907982"/>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23" idx="0"/>
            </p:cNvCxnSpPr>
            <p:nvPr/>
          </p:nvCxnSpPr>
          <p:spPr>
            <a:xfrm flipV="1">
              <a:off x="6972300" y="2374582"/>
              <a:ext cx="0" cy="53340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6"/>
            </p:cNvCxnSpPr>
            <p:nvPr/>
          </p:nvCxnSpPr>
          <p:spPr>
            <a:xfrm>
              <a:off x="7086600" y="3022282"/>
              <a:ext cx="495299" cy="0"/>
            </a:xfrm>
            <a:prstGeom prst="straightConnector1">
              <a:avLst/>
            </a:prstGeom>
            <a:ln w="444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17224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The </a:t>
            </a:r>
            <a:r>
              <a:rPr lang="en-US" dirty="0"/>
              <a:t>Shallow Lake Problem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100" y="1301744"/>
            <a:ext cx="8109798" cy="3727456"/>
          </a:xfrm>
          <a:prstGeom prst="rect">
            <a:avLst/>
          </a:prstGeom>
        </p:spPr>
      </p:pic>
      <p:sp>
        <p:nvSpPr>
          <p:cNvPr id="6" name="TextBox 5"/>
          <p:cNvSpPr txBox="1"/>
          <p:nvPr/>
        </p:nvSpPr>
        <p:spPr>
          <a:xfrm>
            <a:off x="7239000" y="6101953"/>
            <a:ext cx="1828800" cy="261610"/>
          </a:xfrm>
          <a:prstGeom prst="rect">
            <a:avLst/>
          </a:prstGeom>
          <a:solidFill>
            <a:schemeClr val="bg1">
              <a:alpha val="75000"/>
            </a:schemeClr>
          </a:solidFill>
        </p:spPr>
        <p:txBody>
          <a:bodyPr wrap="square" lIns="0" rIns="0" bIns="0" rtlCol="0">
            <a:spAutoFit/>
          </a:bodyPr>
          <a:lstStyle/>
          <a:p>
            <a:pPr algn="ctr"/>
            <a:r>
              <a:rPr lang="en-US" sz="1400" dirty="0">
                <a:solidFill>
                  <a:schemeClr val="tx1">
                    <a:lumMod val="65000"/>
                    <a:lumOff val="35000"/>
                  </a:schemeClr>
                </a:solidFill>
                <a:latin typeface="Arial"/>
                <a:cs typeface="Arial"/>
              </a:rPr>
              <a:t>Slide credit: Tori Ward</a:t>
            </a:r>
          </a:p>
        </p:txBody>
      </p:sp>
      <p:sp>
        <p:nvSpPr>
          <p:cNvPr id="10" name="Curved Left Arrow 9"/>
          <p:cNvSpPr/>
          <p:nvPr/>
        </p:nvSpPr>
        <p:spPr>
          <a:xfrm>
            <a:off x="5029200"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flipH="1" flipV="1">
            <a:off x="4676775" y="3810000"/>
            <a:ext cx="304800" cy="381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3505200" y="2842306"/>
            <a:ext cx="1295400" cy="646331"/>
          </a:xfrm>
          <a:prstGeom prst="rect">
            <a:avLst/>
          </a:prstGeom>
          <a:noFill/>
        </p:spPr>
        <p:txBody>
          <a:bodyPr wrap="square" rtlCol="0">
            <a:spAutoFit/>
          </a:bodyPr>
          <a:lstStyle/>
          <a:p>
            <a:r>
              <a:rPr lang="en-US" dirty="0"/>
              <a:t>P Recycled in the Lake</a:t>
            </a:r>
          </a:p>
        </p:txBody>
      </p:sp>
      <p:cxnSp>
        <p:nvCxnSpPr>
          <p:cNvPr id="13" name="Straight Connector 12"/>
          <p:cNvCxnSpPr/>
          <p:nvPr/>
        </p:nvCxnSpPr>
        <p:spPr>
          <a:xfrm>
            <a:off x="4419600" y="3488637"/>
            <a:ext cx="381000" cy="3975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66800" y="5270956"/>
            <a:ext cx="5486400" cy="830997"/>
          </a:xfrm>
          <a:prstGeom prst="rect">
            <a:avLst/>
          </a:prstGeom>
          <a:noFill/>
        </p:spPr>
        <p:txBody>
          <a:bodyPr wrap="square" rtlCol="0">
            <a:spAutoFit/>
          </a:bodyPr>
          <a:lstStyle/>
          <a:p>
            <a:pPr algn="ctr"/>
            <a:r>
              <a:rPr lang="en-US" sz="2400" dirty="0">
                <a:solidFill>
                  <a:srgbClr val="FF0000"/>
                </a:solidFill>
              </a:rPr>
              <a:t>Environmental and Economic Objectives are in Direct Conflict</a:t>
            </a:r>
          </a:p>
        </p:txBody>
      </p:sp>
      <p:sp>
        <p:nvSpPr>
          <p:cNvPr id="15" name="Date Placeholder 3"/>
          <p:cNvSpPr>
            <a:spLocks noGrp="1"/>
          </p:cNvSpPr>
          <p:nvPr>
            <p:ph type="dt" sz="half" idx="10"/>
          </p:nvPr>
        </p:nvSpPr>
        <p:spPr>
          <a:xfrm>
            <a:off x="6477000" y="6440951"/>
            <a:ext cx="990600" cy="264649"/>
          </a:xfrm>
        </p:spPr>
        <p:txBody>
          <a:bodyPr/>
          <a:lstStyle/>
          <a:p>
            <a:fld id="{C8875E19-E3CD-4392-905F-8E12C5F064BD}" type="datetime1">
              <a:rPr lang="en-US" smtClean="0"/>
              <a:t>7/29/2019</a:t>
            </a:fld>
            <a:endParaRPr lang="en-US" dirty="0"/>
          </a:p>
        </p:txBody>
      </p:sp>
      <p:sp>
        <p:nvSpPr>
          <p:cNvPr id="17" name="Slide Number Placeholder 5"/>
          <p:cNvSpPr>
            <a:spLocks noGrp="1"/>
          </p:cNvSpPr>
          <p:nvPr>
            <p:ph type="sldNum" sz="quarter" idx="12"/>
          </p:nvPr>
        </p:nvSpPr>
        <p:spPr>
          <a:xfrm>
            <a:off x="7543800" y="6440951"/>
            <a:ext cx="1143000" cy="264649"/>
          </a:xfrm>
        </p:spPr>
        <p:txBody>
          <a:bodyPr/>
          <a:lstStyle/>
          <a:p>
            <a:fld id="{B6F15528-21DE-4FAA-801E-634DDDAF4B2B}" type="slidenum">
              <a:rPr lang="en-US" smtClean="0"/>
              <a:pPr/>
              <a:t>7</a:t>
            </a:fld>
            <a:endParaRPr lang="en-US" dirty="0"/>
          </a:p>
        </p:txBody>
      </p:sp>
      <p:cxnSp>
        <p:nvCxnSpPr>
          <p:cNvPr id="14" name="Straight Connector 13"/>
          <p:cNvCxnSpPr/>
          <p:nvPr/>
        </p:nvCxnSpPr>
        <p:spPr>
          <a:xfrm>
            <a:off x="528637" y="1071324"/>
            <a:ext cx="8158163" cy="0"/>
          </a:xfrm>
          <a:prstGeom prst="line">
            <a:avLst/>
          </a:prstGeom>
          <a:ln w="38100">
            <a:solidFill>
              <a:srgbClr val="AC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10285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Global SA: Sample throughout the space</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70</a:t>
            </a:fld>
            <a:endParaRPr lang="en-US" dirty="0"/>
          </a:p>
        </p:txBody>
      </p:sp>
      <p:grpSp>
        <p:nvGrpSpPr>
          <p:cNvPr id="47" name="Group 46"/>
          <p:cNvGrpSpPr/>
          <p:nvPr/>
        </p:nvGrpSpPr>
        <p:grpSpPr>
          <a:xfrm>
            <a:off x="2163056" y="1692313"/>
            <a:ext cx="4163316" cy="4230021"/>
            <a:chOff x="2686050" y="1143000"/>
            <a:chExt cx="3595360" cy="3767936"/>
          </a:xfrm>
        </p:grpSpPr>
        <p:pic>
          <p:nvPicPr>
            <p:cNvPr id="8" name="Picture 2" descr="C:\jon\research\Ngs-experiment\Figures\compare_s.png"/>
            <p:cNvPicPr>
              <a:picLocks noChangeAspect="1" noChangeArrowheads="1"/>
            </p:cNvPicPr>
            <p:nvPr/>
          </p:nvPicPr>
          <p:blipFill rotWithShape="1">
            <a:blip r:embed="rId2">
              <a:extLst>
                <a:ext uri="{28A0092B-C50C-407E-A947-70E740481C1C}">
                  <a14:useLocalDpi xmlns:a14="http://schemas.microsoft.com/office/drawing/2010/main" val="0"/>
                </a:ext>
              </a:extLst>
            </a:blip>
            <a:srcRect l="69660" t="18920" b="35073"/>
            <a:stretch/>
          </p:blipFill>
          <p:spPr bwMode="auto">
            <a:xfrm>
              <a:off x="2686050" y="1143000"/>
              <a:ext cx="3595360" cy="3767936"/>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3352800" y="15240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10000" y="161925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467100" y="19812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38600" y="22098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38525" y="26670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038600" y="267652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810000" y="2912668"/>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3750" y="33147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924300" y="34290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552825" y="37719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33750" y="41910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29075" y="385762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667125" y="43053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369430" y="16002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769480" y="16383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226680" y="173355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883780" y="20955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455280" y="23241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540880" y="3846118"/>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55280" y="279082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226680" y="3026968"/>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719310" y="317182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340980" y="35433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69505" y="38862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655180" y="439102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445755" y="397192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312405" y="442912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786110" y="17145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512305" y="235267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293230" y="352425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83780" y="2598343"/>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407530" y="300037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671810" y="322897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4195435" y="431482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786110" y="368617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790545" y="223837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486400" y="1447800"/>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838170" y="4314825"/>
              <a:ext cx="228600" cy="2286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44536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301625" y="182563"/>
            <a:ext cx="8510588" cy="931862"/>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mtClean="0"/>
              <a:t>Improving Convergence</a:t>
            </a:r>
          </a:p>
        </p:txBody>
      </p:sp>
      <p:pic>
        <p:nvPicPr>
          <p:cNvPr id="296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304925"/>
            <a:ext cx="4572000"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970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308100"/>
            <a:ext cx="45720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9701" name="Text Box 4"/>
          <p:cNvSpPr txBox="1">
            <a:spLocks noChangeArrowheads="1"/>
          </p:cNvSpPr>
          <p:nvPr/>
        </p:nvSpPr>
        <p:spPr bwMode="auto">
          <a:xfrm>
            <a:off x="1701800" y="1250950"/>
            <a:ext cx="10414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Lst>
              <a:defRPr>
                <a:solidFill>
                  <a:schemeClr val="tx1"/>
                </a:solidFill>
                <a:latin typeface="Arial" charset="0"/>
                <a:ea typeface="MS Gothic" charset="-128"/>
              </a:defRPr>
            </a:lvl1pPr>
            <a:lvl2pPr eaLnBrk="0">
              <a:tabLst>
                <a:tab pos="723900" algn="l"/>
              </a:tabLst>
              <a:defRPr>
                <a:solidFill>
                  <a:schemeClr val="tx1"/>
                </a:solidFill>
                <a:latin typeface="Arial" charset="0"/>
                <a:ea typeface="MS Gothic" charset="-128"/>
              </a:defRPr>
            </a:lvl2pPr>
            <a:lvl3pPr eaLnBrk="0">
              <a:tabLst>
                <a:tab pos="723900" algn="l"/>
              </a:tabLst>
              <a:defRPr>
                <a:solidFill>
                  <a:schemeClr val="tx1"/>
                </a:solidFill>
                <a:latin typeface="Arial" charset="0"/>
                <a:ea typeface="MS Gothic" charset="-128"/>
              </a:defRPr>
            </a:lvl3pPr>
            <a:lvl4pPr eaLnBrk="0">
              <a:tabLst>
                <a:tab pos="723900" algn="l"/>
              </a:tabLst>
              <a:defRPr>
                <a:solidFill>
                  <a:schemeClr val="tx1"/>
                </a:solidFill>
                <a:latin typeface="Arial" charset="0"/>
                <a:ea typeface="MS Gothic" charset="-128"/>
              </a:defRPr>
            </a:lvl4pPr>
            <a:lvl5pPr eaLnBrk="0">
              <a:tabLst>
                <a:tab pos="7239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Lst>
              <a:defRPr>
                <a:solidFill>
                  <a:schemeClr val="tx1"/>
                </a:solidFill>
                <a:latin typeface="Arial" charset="0"/>
                <a:ea typeface="MS Gothic" charset="-128"/>
              </a:defRPr>
            </a:lvl9pPr>
          </a:lstStyle>
          <a:p>
            <a:pPr algn="ctr" eaLnBrk="1"/>
            <a:r>
              <a:rPr lang="en-US" altLang="en-US">
                <a:solidFill>
                  <a:srgbClr val="000000"/>
                </a:solidFill>
              </a:rPr>
              <a:t>Random</a:t>
            </a:r>
          </a:p>
        </p:txBody>
      </p:sp>
      <p:sp>
        <p:nvSpPr>
          <p:cNvPr id="29702" name="Text Box 5"/>
          <p:cNvSpPr txBox="1">
            <a:spLocks noChangeArrowheads="1"/>
          </p:cNvSpPr>
          <p:nvPr/>
        </p:nvSpPr>
        <p:spPr bwMode="auto">
          <a:xfrm>
            <a:off x="6148388" y="1250950"/>
            <a:ext cx="18970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Lst>
              <a:defRPr>
                <a:solidFill>
                  <a:schemeClr val="tx1"/>
                </a:solidFill>
                <a:latin typeface="Arial" charset="0"/>
                <a:ea typeface="MS Gothic" charset="-128"/>
              </a:defRPr>
            </a:lvl1pPr>
            <a:lvl2pPr eaLnBrk="0">
              <a:tabLst>
                <a:tab pos="723900" algn="l"/>
                <a:tab pos="1447800" algn="l"/>
              </a:tabLst>
              <a:defRPr>
                <a:solidFill>
                  <a:schemeClr val="tx1"/>
                </a:solidFill>
                <a:latin typeface="Arial" charset="0"/>
                <a:ea typeface="MS Gothic" charset="-128"/>
              </a:defRPr>
            </a:lvl2pPr>
            <a:lvl3pPr eaLnBrk="0">
              <a:tabLst>
                <a:tab pos="723900" algn="l"/>
                <a:tab pos="1447800" algn="l"/>
              </a:tabLst>
              <a:defRPr>
                <a:solidFill>
                  <a:schemeClr val="tx1"/>
                </a:solidFill>
                <a:latin typeface="Arial" charset="0"/>
                <a:ea typeface="MS Gothic" charset="-128"/>
              </a:defRPr>
            </a:lvl3pPr>
            <a:lvl4pPr eaLnBrk="0">
              <a:tabLst>
                <a:tab pos="723900" algn="l"/>
                <a:tab pos="1447800" algn="l"/>
              </a:tabLst>
              <a:defRPr>
                <a:solidFill>
                  <a:schemeClr val="tx1"/>
                </a:solidFill>
                <a:latin typeface="Arial" charset="0"/>
                <a:ea typeface="MS Gothic" charset="-128"/>
              </a:defRPr>
            </a:lvl4pPr>
            <a:lvl5pPr eaLnBrk="0">
              <a:tabLst>
                <a:tab pos="723900" algn="l"/>
                <a:tab pos="14478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9pPr>
          </a:lstStyle>
          <a:p>
            <a:pPr eaLnBrk="1"/>
            <a:r>
              <a:rPr lang="en-US" altLang="en-US">
                <a:solidFill>
                  <a:srgbClr val="000000"/>
                </a:solidFill>
              </a:rPr>
              <a:t>Sobol' Sequence</a:t>
            </a:r>
          </a:p>
        </p:txBody>
      </p:sp>
      <p:grpSp>
        <p:nvGrpSpPr>
          <p:cNvPr id="2" name="Group 11"/>
          <p:cNvGrpSpPr>
            <a:grpSpLocks/>
          </p:cNvGrpSpPr>
          <p:nvPr/>
        </p:nvGrpSpPr>
        <p:grpSpPr bwMode="auto">
          <a:xfrm>
            <a:off x="1973263" y="5029200"/>
            <a:ext cx="5270500" cy="685800"/>
            <a:chOff x="1973263" y="5029200"/>
            <a:chExt cx="5270500" cy="685800"/>
          </a:xfrm>
        </p:grpSpPr>
        <p:pic>
          <p:nvPicPr>
            <p:cNvPr id="2970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263" y="5029200"/>
              <a:ext cx="6953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970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038" y="5029200"/>
              <a:ext cx="466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9706" name="Text Box 8"/>
            <p:cNvSpPr txBox="1">
              <a:spLocks noChangeArrowheads="1"/>
            </p:cNvSpPr>
            <p:nvPr/>
          </p:nvSpPr>
          <p:spPr bwMode="auto">
            <a:xfrm>
              <a:off x="3686175" y="5368925"/>
              <a:ext cx="20288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Lst>
                <a:defRPr>
                  <a:solidFill>
                    <a:schemeClr val="tx1"/>
                  </a:solidFill>
                  <a:latin typeface="Arial" charset="0"/>
                  <a:ea typeface="MS Gothic" charset="-128"/>
                </a:defRPr>
              </a:lvl1pPr>
              <a:lvl2pPr eaLnBrk="0">
                <a:tabLst>
                  <a:tab pos="723900" algn="l"/>
                  <a:tab pos="1447800" algn="l"/>
                </a:tabLst>
                <a:defRPr>
                  <a:solidFill>
                    <a:schemeClr val="tx1"/>
                  </a:solidFill>
                  <a:latin typeface="Arial" charset="0"/>
                  <a:ea typeface="MS Gothic" charset="-128"/>
                </a:defRPr>
              </a:lvl2pPr>
              <a:lvl3pPr eaLnBrk="0">
                <a:tabLst>
                  <a:tab pos="723900" algn="l"/>
                  <a:tab pos="1447800" algn="l"/>
                </a:tabLst>
                <a:defRPr>
                  <a:solidFill>
                    <a:schemeClr val="tx1"/>
                  </a:solidFill>
                  <a:latin typeface="Arial" charset="0"/>
                  <a:ea typeface="MS Gothic" charset="-128"/>
                </a:defRPr>
              </a:lvl3pPr>
              <a:lvl4pPr eaLnBrk="0">
                <a:tabLst>
                  <a:tab pos="723900" algn="l"/>
                  <a:tab pos="1447800" algn="l"/>
                </a:tabLst>
                <a:defRPr>
                  <a:solidFill>
                    <a:schemeClr val="tx1"/>
                  </a:solidFill>
                  <a:latin typeface="Arial" charset="0"/>
                  <a:ea typeface="MS Gothic" charset="-128"/>
                </a:defRPr>
              </a:lvl4pPr>
              <a:lvl5pPr eaLnBrk="0">
                <a:tabLst>
                  <a:tab pos="723900" algn="l"/>
                  <a:tab pos="14478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9pPr>
            </a:lstStyle>
            <a:p>
              <a:pPr eaLnBrk="1"/>
              <a:r>
                <a:rPr lang="en-US" altLang="en-US">
                  <a:solidFill>
                    <a:srgbClr val="000000"/>
                  </a:solidFill>
                </a:rPr>
                <a:t>Error Growth Rate</a:t>
              </a:r>
            </a:p>
          </p:txBody>
        </p:sp>
        <p:sp>
          <p:nvSpPr>
            <p:cNvPr id="29707" name="Line 9"/>
            <p:cNvSpPr>
              <a:spLocks noChangeShapeType="1"/>
            </p:cNvSpPr>
            <p:nvPr/>
          </p:nvSpPr>
          <p:spPr bwMode="auto">
            <a:xfrm flipH="1" flipV="1">
              <a:off x="2970213" y="5256213"/>
              <a:ext cx="688975" cy="231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08" name="Line 10"/>
            <p:cNvSpPr>
              <a:spLocks noChangeShapeType="1"/>
            </p:cNvSpPr>
            <p:nvPr/>
          </p:nvSpPr>
          <p:spPr bwMode="auto">
            <a:xfrm flipV="1">
              <a:off x="5715000" y="5256213"/>
              <a:ext cx="685800" cy="231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322873504"/>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4" y="278151"/>
            <a:ext cx="9027246" cy="523525"/>
          </a:xfrm>
        </p:spPr>
        <p:txBody>
          <a:bodyPr>
            <a:noAutofit/>
          </a:bodyPr>
          <a:lstStyle/>
          <a:p>
            <a:pPr algn="l"/>
            <a:r>
              <a:rPr lang="en-US" sz="2800" dirty="0">
                <a:solidFill>
                  <a:schemeClr val="tx2"/>
                </a:solidFill>
                <a:latin typeface="Calibri" panose="020F0502020204030204" pitchFamily="34" charset="0"/>
              </a:rPr>
              <a:t>How can we compute the sensitivity indices efficiently?</a:t>
            </a:r>
            <a:endParaRPr lang="en-US" sz="2800" dirty="0">
              <a:latin typeface="Calibri" panose="020F0502020204030204" pitchFamily="34"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887C5564-8F5D-426D-9452-63A950CE3ED7}" type="slidenum">
              <a:rPr lang="en-US" smtClean="0">
                <a:solidFill>
                  <a:prstClr val="black">
                    <a:tint val="75000"/>
                  </a:prstClr>
                </a:solidFill>
              </a:rPr>
              <a:pPr/>
              <a:t>72</a:t>
            </a:fld>
            <a:endParaRPr lang="en-US">
              <a:solidFill>
                <a:prstClr val="black">
                  <a:tint val="75000"/>
                </a:prstClr>
              </a:solidFill>
            </a:endParaRPr>
          </a:p>
        </p:txBody>
      </p:sp>
    </p:spTree>
    <p:extLst>
      <p:ext uri="{BB962C8B-B14F-4D97-AF65-F5344CB8AC3E}">
        <p14:creationId xmlns:p14="http://schemas.microsoft.com/office/powerpoint/2010/main" val="14473382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4" y="278151"/>
            <a:ext cx="9027246" cy="523525"/>
          </a:xfrm>
        </p:spPr>
        <p:txBody>
          <a:bodyPr>
            <a:noAutofit/>
          </a:bodyPr>
          <a:lstStyle/>
          <a:p>
            <a:pPr algn="l"/>
            <a:r>
              <a:rPr lang="en-US" sz="2800" dirty="0">
                <a:solidFill>
                  <a:schemeClr val="tx2"/>
                </a:solidFill>
                <a:latin typeface="Calibri" panose="020F0502020204030204" pitchFamily="34" charset="0"/>
              </a:rPr>
              <a:t>How can we compute the sensitivity indices efficiently?</a:t>
            </a:r>
            <a:endParaRPr lang="en-US" sz="2800" dirty="0">
              <a:latin typeface="Calibri" panose="020F0502020204030204" pitchFamily="34"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887C5564-8F5D-426D-9452-63A950CE3ED7}" type="slidenum">
              <a:rPr lang="en-US" smtClean="0">
                <a:solidFill>
                  <a:prstClr val="black">
                    <a:tint val="75000"/>
                  </a:prstClr>
                </a:solidFill>
              </a:rPr>
              <a:pPr/>
              <a:t>73</a:t>
            </a:fld>
            <a:endParaRPr lang="en-US">
              <a:solidFill>
                <a:prstClr val="black">
                  <a:tint val="75000"/>
                </a:prstClr>
              </a:solidFill>
            </a:endParaRPr>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515112" y="1152144"/>
                <a:ext cx="7620000" cy="1015663"/>
              </a:xfrm>
              <a:prstGeom prst="rect">
                <a:avLst/>
              </a:prstGeom>
              <a:noFill/>
            </p:spPr>
            <p:txBody>
              <a:bodyPr wrap="square" rtlCol="0">
                <a:spAutoFit/>
              </a:bodyPr>
              <a:lstStyle/>
              <a:p>
                <a:pPr marL="800100" lvl="1" indent="-342900">
                  <a:buAutoNum type="arabicPeriod"/>
                </a:pPr>
                <a:r>
                  <a:rPr lang="en-US" sz="2000" dirty="0" smtClean="0"/>
                  <a:t>Make N(k+2) samples varying parameters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m:t>
                        </m:r>
                        <m:r>
                          <a:rPr lang="en-US" sz="2000" b="0" i="1" smtClean="0">
                            <a:latin typeface="Cambria Math"/>
                          </a:rPr>
                          <m:t>𝑋</m:t>
                        </m:r>
                      </m:e>
                      <m:sub>
                        <m:r>
                          <a:rPr lang="en-US" sz="2000" b="0" i="1" smtClean="0">
                            <a:latin typeface="Cambria Math"/>
                          </a:rPr>
                          <m:t>1</m:t>
                        </m:r>
                      </m:sub>
                    </m:sSub>
                    <m:r>
                      <a:rPr lang="en-US" sz="2000" b="0" i="0" smtClean="0">
                        <a:latin typeface="Cambria Math"/>
                      </a:rPr>
                      <m:t>,</m:t>
                    </m:r>
                    <m:r>
                      <a:rPr lang="en-US" sz="2000" dirty="0">
                        <a:latin typeface="Cambria Math"/>
                      </a:rPr>
                      <m:t>…</m:t>
                    </m:r>
                    <m:r>
                      <a:rPr lang="en-US" sz="2000" b="0" i="0" dirty="0" smtClean="0">
                        <a:latin typeface="Cambria Math"/>
                      </a:rPr>
                      <m:t>,</m:t>
                    </m:r>
                    <m:sSub>
                      <m:sSubPr>
                        <m:ctrlPr>
                          <a:rPr lang="en-US" sz="2000" i="1" dirty="0" smtClean="0">
                            <a:latin typeface="Cambria Math" panose="02040503050406030204" pitchFamily="18" charset="0"/>
                          </a:rPr>
                        </m:ctrlPr>
                      </m:sSubPr>
                      <m:e>
                        <m:r>
                          <a:rPr lang="en-US" sz="2000" b="0" i="1" dirty="0" smtClean="0">
                            <a:latin typeface="Cambria Math"/>
                          </a:rPr>
                          <m:t>𝑋</m:t>
                        </m:r>
                      </m:e>
                      <m:sub>
                        <m:r>
                          <a:rPr lang="en-US" sz="2000" b="0" i="1" dirty="0" smtClean="0">
                            <a:latin typeface="Cambria Math"/>
                          </a:rPr>
                          <m:t>𝑘</m:t>
                        </m:r>
                      </m:sub>
                    </m:sSub>
                  </m:oMath>
                </a14:m>
                <a:r>
                  <a:rPr lang="en-US" sz="2000" dirty="0" smtClean="0"/>
                  <a:t>) within given bounds using quasi-random sampling (</a:t>
                </a:r>
                <a:r>
                  <a:rPr lang="en-US" sz="2000" dirty="0" err="1" smtClean="0"/>
                  <a:t>Sobol</a:t>
                </a:r>
                <a:r>
                  <a:rPr lang="en-US" sz="2000" dirty="0" smtClean="0"/>
                  <a:t>’ sequences) to minimize clumps and gaps in the samples.</a:t>
                </a:r>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515112" y="1152144"/>
                <a:ext cx="7620000" cy="1015663"/>
              </a:xfrm>
              <a:prstGeom prst="rect">
                <a:avLst/>
              </a:prstGeom>
              <a:blipFill rotWithShape="1">
                <a:blip r:embed="rId3"/>
                <a:stretch>
                  <a:fillRect t="-3593" b="-9581"/>
                </a:stretch>
              </a:blipFill>
            </p:spPr>
            <p:txBody>
              <a:bodyPr/>
              <a:lstStyle/>
              <a:p>
                <a:r>
                  <a:rPr lang="en-US">
                    <a:noFill/>
                  </a:rPr>
                  <a:t> </a:t>
                </a:r>
              </a:p>
            </p:txBody>
          </p:sp>
        </mc:Fallback>
      </mc:AlternateContent>
    </p:spTree>
    <p:extLst>
      <p:ext uri="{BB962C8B-B14F-4D97-AF65-F5344CB8AC3E}">
        <p14:creationId xmlns:p14="http://schemas.microsoft.com/office/powerpoint/2010/main" val="17054672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4" y="278151"/>
            <a:ext cx="9027246" cy="523525"/>
          </a:xfrm>
        </p:spPr>
        <p:txBody>
          <a:bodyPr>
            <a:noAutofit/>
          </a:bodyPr>
          <a:lstStyle/>
          <a:p>
            <a:pPr algn="l"/>
            <a:r>
              <a:rPr lang="en-US" sz="2800" dirty="0">
                <a:solidFill>
                  <a:schemeClr val="tx2"/>
                </a:solidFill>
                <a:latin typeface="Calibri" panose="020F0502020204030204" pitchFamily="34" charset="0"/>
              </a:rPr>
              <a:t>How can we compute the sensitivity indices efficiently?</a:t>
            </a:r>
            <a:endParaRPr lang="en-US" sz="2800" dirty="0">
              <a:latin typeface="Calibri" panose="020F0502020204030204" pitchFamily="34"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887C5564-8F5D-426D-9452-63A950CE3ED7}" type="slidenum">
              <a:rPr lang="en-US" smtClean="0">
                <a:solidFill>
                  <a:prstClr val="black">
                    <a:tint val="75000"/>
                  </a:prstClr>
                </a:solidFill>
              </a:rPr>
              <a:pPr/>
              <a:t>74</a:t>
            </a:fld>
            <a:endParaRPr lang="en-US">
              <a:solidFill>
                <a:prstClr val="black">
                  <a:tint val="75000"/>
                </a:prstClr>
              </a:solidFill>
            </a:endParaRPr>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515112" y="1152144"/>
                <a:ext cx="7620000" cy="2123658"/>
              </a:xfrm>
              <a:prstGeom prst="rect">
                <a:avLst/>
              </a:prstGeom>
              <a:noFill/>
            </p:spPr>
            <p:txBody>
              <a:bodyPr wrap="square" rtlCol="0">
                <a:spAutoFit/>
              </a:bodyPr>
              <a:lstStyle/>
              <a:p>
                <a:pPr marL="800100" lvl="1" indent="-342900">
                  <a:buAutoNum type="arabicPeriod"/>
                </a:pPr>
                <a:r>
                  <a:rPr lang="en-US" sz="2000" dirty="0" smtClean="0">
                    <a:solidFill>
                      <a:schemeClr val="bg1">
                        <a:lumMod val="65000"/>
                      </a:schemeClr>
                    </a:solidFill>
                  </a:rPr>
                  <a:t>Make N(k+2) samples varying parameters </a:t>
                </a:r>
                <a14:m>
                  <m:oMath xmlns:m="http://schemas.openxmlformats.org/officeDocument/2006/math">
                    <m:sSub>
                      <m:sSubPr>
                        <m:ctrlPr>
                          <a:rPr lang="en-US" sz="200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𝑋</m:t>
                        </m:r>
                      </m:e>
                      <m:sub>
                        <m:r>
                          <a:rPr lang="en-US" sz="2000" b="0" i="1" smtClean="0">
                            <a:solidFill>
                              <a:schemeClr val="bg1">
                                <a:lumMod val="65000"/>
                              </a:schemeClr>
                            </a:solidFill>
                            <a:latin typeface="Cambria Math"/>
                          </a:rPr>
                          <m:t>1</m:t>
                        </m:r>
                      </m:sub>
                    </m:sSub>
                    <m:r>
                      <a:rPr lang="en-US" sz="2000" b="0" i="0" smtClean="0">
                        <a:solidFill>
                          <a:schemeClr val="bg1">
                            <a:lumMod val="65000"/>
                          </a:schemeClr>
                        </a:solidFill>
                        <a:latin typeface="Cambria Math"/>
                      </a:rPr>
                      <m:t>,</m:t>
                    </m:r>
                    <m:r>
                      <a:rPr lang="en-US" sz="2000" dirty="0">
                        <a:solidFill>
                          <a:schemeClr val="bg1">
                            <a:lumMod val="65000"/>
                          </a:schemeClr>
                        </a:solidFill>
                        <a:latin typeface="Cambria Math"/>
                      </a:rPr>
                      <m:t>…</m:t>
                    </m:r>
                    <m:r>
                      <a:rPr lang="en-US" sz="2000" b="0" i="0" dirty="0" smtClean="0">
                        <a:solidFill>
                          <a:schemeClr val="bg1">
                            <a:lumMod val="65000"/>
                          </a:schemeClr>
                        </a:solidFill>
                        <a:latin typeface="Cambria Math"/>
                      </a:rPr>
                      <m:t>,</m:t>
                    </m:r>
                    <m:sSub>
                      <m:sSubPr>
                        <m:ctrlPr>
                          <a:rPr lang="en-US" sz="2000" i="1" dirty="0" smtClean="0">
                            <a:solidFill>
                              <a:schemeClr val="bg1">
                                <a:lumMod val="65000"/>
                              </a:schemeClr>
                            </a:solidFill>
                            <a:latin typeface="Cambria Math" panose="02040503050406030204" pitchFamily="18" charset="0"/>
                          </a:rPr>
                        </m:ctrlPr>
                      </m:sSubPr>
                      <m:e>
                        <m:r>
                          <a:rPr lang="en-US" sz="2000" b="0" i="1" dirty="0" smtClean="0">
                            <a:solidFill>
                              <a:schemeClr val="bg1">
                                <a:lumMod val="65000"/>
                              </a:schemeClr>
                            </a:solidFill>
                            <a:latin typeface="Cambria Math"/>
                          </a:rPr>
                          <m:t>𝑋</m:t>
                        </m:r>
                      </m:e>
                      <m:sub>
                        <m:r>
                          <a:rPr lang="en-US" sz="2000" b="0" i="1" dirty="0" smtClean="0">
                            <a:solidFill>
                              <a:schemeClr val="bg1">
                                <a:lumMod val="65000"/>
                              </a:schemeClr>
                            </a:solidFill>
                            <a:latin typeface="Cambria Math"/>
                          </a:rPr>
                          <m:t>𝑘</m:t>
                        </m:r>
                      </m:sub>
                    </m:sSub>
                  </m:oMath>
                </a14:m>
                <a:r>
                  <a:rPr lang="en-US" sz="2000" dirty="0" smtClean="0">
                    <a:solidFill>
                      <a:schemeClr val="bg1">
                        <a:lumMod val="65000"/>
                      </a:schemeClr>
                    </a:solidFill>
                  </a:rPr>
                  <a:t>) within given bounds using quasi-random sampling (</a:t>
                </a:r>
                <a:r>
                  <a:rPr lang="en-US" sz="2000" dirty="0" err="1" smtClean="0">
                    <a:solidFill>
                      <a:schemeClr val="bg1">
                        <a:lumMod val="65000"/>
                      </a:schemeClr>
                    </a:solidFill>
                  </a:rPr>
                  <a:t>Sobol</a:t>
                </a:r>
                <a:r>
                  <a:rPr lang="en-US" sz="2000" dirty="0" smtClean="0">
                    <a:solidFill>
                      <a:schemeClr val="bg1">
                        <a:lumMod val="65000"/>
                      </a:schemeClr>
                    </a:solidFill>
                  </a:rPr>
                  <a:t>’ sequences) to minimize clumps and gaps in the samples.</a:t>
                </a:r>
              </a:p>
              <a:p>
                <a:pPr marL="800100" lvl="1" indent="-342900">
                  <a:buAutoNum type="arabicPeriod"/>
                </a:pPr>
                <a:endParaRPr lang="en-US" sz="2000" dirty="0" smtClean="0"/>
              </a:p>
              <a:p>
                <a:pPr marL="800100" lvl="1" indent="-342900">
                  <a:buAutoNum type="arabicPeriod"/>
                </a:pPr>
                <a:r>
                  <a:rPr lang="en-US" sz="2000" dirty="0" smtClean="0"/>
                  <a:t>Run the model for each parameter sample.</a:t>
                </a:r>
              </a:p>
              <a:p>
                <a:pPr marL="800100" lvl="1" indent="-342900">
                  <a:buAutoNum type="arabicPeriod"/>
                </a:pPr>
                <a:endParaRPr lang="en-US" sz="2000" dirty="0" smtClean="0"/>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515112" y="1152144"/>
                <a:ext cx="7620000" cy="2123658"/>
              </a:xfrm>
              <a:prstGeom prst="rect">
                <a:avLst/>
              </a:prstGeom>
              <a:blipFill rotWithShape="1">
                <a:blip r:embed="rId3"/>
                <a:stretch>
                  <a:fillRect t="-1724"/>
                </a:stretch>
              </a:blipFill>
            </p:spPr>
            <p:txBody>
              <a:bodyPr/>
              <a:lstStyle/>
              <a:p>
                <a:r>
                  <a:rPr lang="en-US">
                    <a:noFill/>
                  </a:rPr>
                  <a:t> </a:t>
                </a:r>
              </a:p>
            </p:txBody>
          </p:sp>
        </mc:Fallback>
      </mc:AlternateContent>
    </p:spTree>
    <p:extLst>
      <p:ext uri="{BB962C8B-B14F-4D97-AF65-F5344CB8AC3E}">
        <p14:creationId xmlns:p14="http://schemas.microsoft.com/office/powerpoint/2010/main" val="31163095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4" y="278151"/>
            <a:ext cx="9027246" cy="523525"/>
          </a:xfrm>
        </p:spPr>
        <p:txBody>
          <a:bodyPr>
            <a:noAutofit/>
          </a:bodyPr>
          <a:lstStyle/>
          <a:p>
            <a:pPr algn="l"/>
            <a:r>
              <a:rPr lang="en-US" sz="2800" dirty="0">
                <a:solidFill>
                  <a:schemeClr val="tx2"/>
                </a:solidFill>
                <a:latin typeface="Calibri" panose="020F0502020204030204" pitchFamily="34" charset="0"/>
              </a:rPr>
              <a:t>How can we compute the sensitivity indices efficiently?</a:t>
            </a:r>
            <a:endParaRPr lang="en-US" sz="2800" dirty="0">
              <a:latin typeface="Calibri" panose="020F0502020204030204" pitchFamily="34"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887C5564-8F5D-426D-9452-63A950CE3ED7}" type="slidenum">
              <a:rPr lang="en-US" smtClean="0">
                <a:solidFill>
                  <a:prstClr val="black">
                    <a:tint val="75000"/>
                  </a:prstClr>
                </a:solidFill>
              </a:rPr>
              <a:pPr/>
              <a:t>75</a:t>
            </a:fld>
            <a:endParaRPr lang="en-US">
              <a:solidFill>
                <a:prstClr val="black">
                  <a:tint val="75000"/>
                </a:prstClr>
              </a:solidFill>
            </a:endParaRPr>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515112" y="1152144"/>
                <a:ext cx="7620000" cy="2862322"/>
              </a:xfrm>
              <a:prstGeom prst="rect">
                <a:avLst/>
              </a:prstGeom>
              <a:noFill/>
            </p:spPr>
            <p:txBody>
              <a:bodyPr wrap="square" rtlCol="0">
                <a:spAutoFit/>
              </a:bodyPr>
              <a:lstStyle/>
              <a:p>
                <a:pPr marL="800100" lvl="1" indent="-342900">
                  <a:buAutoNum type="arabicPeriod"/>
                </a:pPr>
                <a:r>
                  <a:rPr lang="en-US" sz="2000" dirty="0" smtClean="0">
                    <a:solidFill>
                      <a:schemeClr val="bg1">
                        <a:lumMod val="65000"/>
                      </a:schemeClr>
                    </a:solidFill>
                  </a:rPr>
                  <a:t>Make N(k+2) samples varying parameters </a:t>
                </a:r>
                <a14:m>
                  <m:oMath xmlns:m="http://schemas.openxmlformats.org/officeDocument/2006/math">
                    <m:sSub>
                      <m:sSubPr>
                        <m:ctrlPr>
                          <a:rPr lang="en-US" sz="200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𝑋</m:t>
                        </m:r>
                      </m:e>
                      <m:sub>
                        <m:r>
                          <a:rPr lang="en-US" sz="2000" b="0" i="1" smtClean="0">
                            <a:solidFill>
                              <a:schemeClr val="bg1">
                                <a:lumMod val="65000"/>
                              </a:schemeClr>
                            </a:solidFill>
                            <a:latin typeface="Cambria Math"/>
                          </a:rPr>
                          <m:t>1</m:t>
                        </m:r>
                      </m:sub>
                    </m:sSub>
                    <m:r>
                      <a:rPr lang="en-US" sz="2000" b="0" i="0" smtClean="0">
                        <a:solidFill>
                          <a:schemeClr val="bg1">
                            <a:lumMod val="65000"/>
                          </a:schemeClr>
                        </a:solidFill>
                        <a:latin typeface="Cambria Math"/>
                      </a:rPr>
                      <m:t>,</m:t>
                    </m:r>
                    <m:r>
                      <a:rPr lang="en-US" sz="2000" dirty="0">
                        <a:solidFill>
                          <a:schemeClr val="bg1">
                            <a:lumMod val="65000"/>
                          </a:schemeClr>
                        </a:solidFill>
                        <a:latin typeface="Cambria Math"/>
                      </a:rPr>
                      <m:t>…</m:t>
                    </m:r>
                    <m:r>
                      <a:rPr lang="en-US" sz="2000" b="0" i="0" dirty="0" smtClean="0">
                        <a:solidFill>
                          <a:schemeClr val="bg1">
                            <a:lumMod val="65000"/>
                          </a:schemeClr>
                        </a:solidFill>
                        <a:latin typeface="Cambria Math"/>
                      </a:rPr>
                      <m:t>,</m:t>
                    </m:r>
                    <m:sSub>
                      <m:sSubPr>
                        <m:ctrlPr>
                          <a:rPr lang="en-US" sz="2000" i="1" dirty="0" smtClean="0">
                            <a:solidFill>
                              <a:schemeClr val="bg1">
                                <a:lumMod val="65000"/>
                              </a:schemeClr>
                            </a:solidFill>
                            <a:latin typeface="Cambria Math" panose="02040503050406030204" pitchFamily="18" charset="0"/>
                          </a:rPr>
                        </m:ctrlPr>
                      </m:sSubPr>
                      <m:e>
                        <m:r>
                          <a:rPr lang="en-US" sz="2000" b="0" i="1" dirty="0" smtClean="0">
                            <a:solidFill>
                              <a:schemeClr val="bg1">
                                <a:lumMod val="65000"/>
                              </a:schemeClr>
                            </a:solidFill>
                            <a:latin typeface="Cambria Math"/>
                          </a:rPr>
                          <m:t>𝑋</m:t>
                        </m:r>
                      </m:e>
                      <m:sub>
                        <m:r>
                          <a:rPr lang="en-US" sz="2000" b="0" i="1" dirty="0" smtClean="0">
                            <a:solidFill>
                              <a:schemeClr val="bg1">
                                <a:lumMod val="65000"/>
                              </a:schemeClr>
                            </a:solidFill>
                            <a:latin typeface="Cambria Math"/>
                          </a:rPr>
                          <m:t>𝑘</m:t>
                        </m:r>
                      </m:sub>
                    </m:sSub>
                  </m:oMath>
                </a14:m>
                <a:r>
                  <a:rPr lang="en-US" sz="2000" dirty="0" smtClean="0">
                    <a:solidFill>
                      <a:schemeClr val="bg1">
                        <a:lumMod val="65000"/>
                      </a:schemeClr>
                    </a:solidFill>
                  </a:rPr>
                  <a:t>) within given bounds using quasi-random sampling (</a:t>
                </a:r>
                <a:r>
                  <a:rPr lang="en-US" sz="2000" dirty="0" err="1" smtClean="0">
                    <a:solidFill>
                      <a:schemeClr val="bg1">
                        <a:lumMod val="65000"/>
                      </a:schemeClr>
                    </a:solidFill>
                  </a:rPr>
                  <a:t>Sobol</a:t>
                </a:r>
                <a:r>
                  <a:rPr lang="en-US" sz="2000" dirty="0" smtClean="0">
                    <a:solidFill>
                      <a:schemeClr val="bg1">
                        <a:lumMod val="65000"/>
                      </a:schemeClr>
                    </a:solidFill>
                  </a:rPr>
                  <a:t>’ sequences) to minimize clumps and gaps in the samples.</a:t>
                </a:r>
              </a:p>
              <a:p>
                <a:pPr marL="800100" lvl="1" indent="-342900">
                  <a:buAutoNum type="arabicPeriod"/>
                </a:pPr>
                <a:endParaRPr lang="en-US" sz="2000" dirty="0" smtClean="0">
                  <a:solidFill>
                    <a:schemeClr val="bg1">
                      <a:lumMod val="65000"/>
                    </a:schemeClr>
                  </a:solidFill>
                </a:endParaRPr>
              </a:p>
              <a:p>
                <a:pPr marL="800100" lvl="1" indent="-342900">
                  <a:buAutoNum type="arabicPeriod"/>
                </a:pPr>
                <a:r>
                  <a:rPr lang="en-US" sz="2000" dirty="0" smtClean="0">
                    <a:solidFill>
                      <a:schemeClr val="bg1">
                        <a:lumMod val="65000"/>
                      </a:schemeClr>
                    </a:solidFill>
                  </a:rPr>
                  <a:t>Run the model for each parameter sample.</a:t>
                </a:r>
              </a:p>
              <a:p>
                <a:pPr marL="800100" lvl="1" indent="-342900">
                  <a:buAutoNum type="arabicPeriod"/>
                </a:pPr>
                <a:endParaRPr lang="en-US" sz="2000" dirty="0" smtClean="0"/>
              </a:p>
              <a:p>
                <a:pPr marL="800100" lvl="1" indent="-342900">
                  <a:buAutoNum type="arabicPeriod"/>
                </a:pPr>
                <a:r>
                  <a:rPr lang="en-US" sz="2000" dirty="0" smtClean="0"/>
                  <a:t>Calculate the total variance: </a:t>
                </a:r>
                <a14:m>
                  <m:oMath xmlns:m="http://schemas.openxmlformats.org/officeDocument/2006/math">
                    <m:r>
                      <a:rPr lang="en-US" sz="2000" b="0" i="1" smtClean="0">
                        <a:latin typeface="Cambria Math"/>
                      </a:rPr>
                      <m:t>𝑉</m:t>
                    </m:r>
                    <m:r>
                      <a:rPr lang="en-US" sz="2000" b="0" i="1" smtClean="0">
                        <a:latin typeface="Cambria Math"/>
                      </a:rPr>
                      <m:t>(</m:t>
                    </m:r>
                    <m:r>
                      <a:rPr lang="en-US" sz="2000" b="0" i="1" smtClean="0">
                        <a:latin typeface="Cambria Math"/>
                      </a:rPr>
                      <m:t>𝑌</m:t>
                    </m:r>
                    <m:r>
                      <a:rPr lang="en-US" sz="2000" b="0" i="1" smtClean="0">
                        <a:latin typeface="Cambria Math"/>
                      </a:rPr>
                      <m:t>)</m:t>
                    </m:r>
                  </m:oMath>
                </a14:m>
                <a:endParaRPr lang="en-US" sz="2000" dirty="0" smtClean="0"/>
              </a:p>
              <a:p>
                <a:pPr marL="800100" lvl="1" indent="-342900">
                  <a:buAutoNum type="arabicPeriod"/>
                </a:pPr>
                <a:endParaRPr lang="en-US" sz="2000" dirty="0" smtClean="0"/>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515112" y="1152144"/>
                <a:ext cx="7620000" cy="2862322"/>
              </a:xfrm>
              <a:prstGeom prst="rect">
                <a:avLst/>
              </a:prstGeom>
              <a:blipFill rotWithShape="1">
                <a:blip r:embed="rId3"/>
                <a:stretch>
                  <a:fillRect t="-1277"/>
                </a:stretch>
              </a:blipFill>
            </p:spPr>
            <p:txBody>
              <a:bodyPr/>
              <a:lstStyle/>
              <a:p>
                <a:r>
                  <a:rPr lang="en-US">
                    <a:noFill/>
                  </a:rPr>
                  <a:t> </a:t>
                </a:r>
              </a:p>
            </p:txBody>
          </p:sp>
        </mc:Fallback>
      </mc:AlternateContent>
    </p:spTree>
    <p:extLst>
      <p:ext uri="{BB962C8B-B14F-4D97-AF65-F5344CB8AC3E}">
        <p14:creationId xmlns:p14="http://schemas.microsoft.com/office/powerpoint/2010/main" val="25608673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4" y="278151"/>
            <a:ext cx="9027246" cy="523525"/>
          </a:xfrm>
        </p:spPr>
        <p:txBody>
          <a:bodyPr>
            <a:noAutofit/>
          </a:bodyPr>
          <a:lstStyle/>
          <a:p>
            <a:pPr algn="l"/>
            <a:r>
              <a:rPr lang="en-US" sz="2800" dirty="0">
                <a:solidFill>
                  <a:schemeClr val="tx2"/>
                </a:solidFill>
                <a:latin typeface="Calibri" panose="020F0502020204030204" pitchFamily="34" charset="0"/>
              </a:rPr>
              <a:t>How can we compute the sensitivity indices efficiently?</a:t>
            </a:r>
            <a:endParaRPr lang="en-US" sz="2800" dirty="0">
              <a:latin typeface="Calibri" panose="020F0502020204030204" pitchFamily="34"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887C5564-8F5D-426D-9452-63A950CE3ED7}" type="slidenum">
              <a:rPr lang="en-US" smtClean="0">
                <a:solidFill>
                  <a:prstClr val="black">
                    <a:tint val="75000"/>
                  </a:prstClr>
                </a:solidFill>
              </a:rPr>
              <a:pPr/>
              <a:t>76</a:t>
            </a:fld>
            <a:endParaRPr lang="en-US">
              <a:solidFill>
                <a:prstClr val="black">
                  <a:tint val="75000"/>
                </a:prstClr>
              </a:solidFill>
            </a:endParaRPr>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515112" y="1152144"/>
                <a:ext cx="7620000" cy="3908762"/>
              </a:xfrm>
              <a:prstGeom prst="rect">
                <a:avLst/>
              </a:prstGeom>
              <a:noFill/>
            </p:spPr>
            <p:txBody>
              <a:bodyPr wrap="square" rtlCol="0">
                <a:spAutoFit/>
              </a:bodyPr>
              <a:lstStyle/>
              <a:p>
                <a:pPr marL="800100" lvl="1" indent="-342900">
                  <a:buAutoNum type="arabicPeriod"/>
                </a:pPr>
                <a:r>
                  <a:rPr lang="en-US" sz="2000" dirty="0" smtClean="0">
                    <a:solidFill>
                      <a:schemeClr val="bg1">
                        <a:lumMod val="65000"/>
                      </a:schemeClr>
                    </a:solidFill>
                  </a:rPr>
                  <a:t>Make N(k+2) samples varying parameters </a:t>
                </a:r>
                <a14:m>
                  <m:oMath xmlns:m="http://schemas.openxmlformats.org/officeDocument/2006/math">
                    <m:sSub>
                      <m:sSubPr>
                        <m:ctrlPr>
                          <a:rPr lang="en-US" sz="200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𝑋</m:t>
                        </m:r>
                      </m:e>
                      <m:sub>
                        <m:r>
                          <a:rPr lang="en-US" sz="2000" b="0" i="1" smtClean="0">
                            <a:solidFill>
                              <a:schemeClr val="bg1">
                                <a:lumMod val="65000"/>
                              </a:schemeClr>
                            </a:solidFill>
                            <a:latin typeface="Cambria Math"/>
                          </a:rPr>
                          <m:t>1</m:t>
                        </m:r>
                      </m:sub>
                    </m:sSub>
                    <m:r>
                      <a:rPr lang="en-US" sz="2000" b="0" i="0" smtClean="0">
                        <a:solidFill>
                          <a:schemeClr val="bg1">
                            <a:lumMod val="65000"/>
                          </a:schemeClr>
                        </a:solidFill>
                        <a:latin typeface="Cambria Math"/>
                      </a:rPr>
                      <m:t>,</m:t>
                    </m:r>
                    <m:r>
                      <a:rPr lang="en-US" sz="2000" dirty="0">
                        <a:solidFill>
                          <a:schemeClr val="bg1">
                            <a:lumMod val="65000"/>
                          </a:schemeClr>
                        </a:solidFill>
                        <a:latin typeface="Cambria Math"/>
                      </a:rPr>
                      <m:t>…</m:t>
                    </m:r>
                    <m:r>
                      <a:rPr lang="en-US" sz="2000" b="0" i="0" dirty="0" smtClean="0">
                        <a:solidFill>
                          <a:schemeClr val="bg1">
                            <a:lumMod val="65000"/>
                          </a:schemeClr>
                        </a:solidFill>
                        <a:latin typeface="Cambria Math"/>
                      </a:rPr>
                      <m:t>,</m:t>
                    </m:r>
                    <m:sSub>
                      <m:sSubPr>
                        <m:ctrlPr>
                          <a:rPr lang="en-US" sz="2000" i="1" dirty="0" smtClean="0">
                            <a:solidFill>
                              <a:schemeClr val="bg1">
                                <a:lumMod val="65000"/>
                              </a:schemeClr>
                            </a:solidFill>
                            <a:latin typeface="Cambria Math" panose="02040503050406030204" pitchFamily="18" charset="0"/>
                          </a:rPr>
                        </m:ctrlPr>
                      </m:sSubPr>
                      <m:e>
                        <m:r>
                          <a:rPr lang="en-US" sz="2000" b="0" i="1" dirty="0" smtClean="0">
                            <a:solidFill>
                              <a:schemeClr val="bg1">
                                <a:lumMod val="65000"/>
                              </a:schemeClr>
                            </a:solidFill>
                            <a:latin typeface="Cambria Math"/>
                          </a:rPr>
                          <m:t>𝑋</m:t>
                        </m:r>
                      </m:e>
                      <m:sub>
                        <m:r>
                          <a:rPr lang="en-US" sz="2000" b="0" i="1" dirty="0" smtClean="0">
                            <a:solidFill>
                              <a:schemeClr val="bg1">
                                <a:lumMod val="65000"/>
                              </a:schemeClr>
                            </a:solidFill>
                            <a:latin typeface="Cambria Math"/>
                          </a:rPr>
                          <m:t>𝑘</m:t>
                        </m:r>
                      </m:sub>
                    </m:sSub>
                  </m:oMath>
                </a14:m>
                <a:r>
                  <a:rPr lang="en-US" sz="2000" dirty="0" smtClean="0">
                    <a:solidFill>
                      <a:schemeClr val="bg1">
                        <a:lumMod val="65000"/>
                      </a:schemeClr>
                    </a:solidFill>
                  </a:rPr>
                  <a:t>) within given bounds using quasi-random sampling (</a:t>
                </a:r>
                <a:r>
                  <a:rPr lang="en-US" sz="2000" dirty="0" err="1" smtClean="0">
                    <a:solidFill>
                      <a:schemeClr val="bg1">
                        <a:lumMod val="65000"/>
                      </a:schemeClr>
                    </a:solidFill>
                  </a:rPr>
                  <a:t>Sobol</a:t>
                </a:r>
                <a:r>
                  <a:rPr lang="en-US" sz="2000" dirty="0" smtClean="0">
                    <a:solidFill>
                      <a:schemeClr val="bg1">
                        <a:lumMod val="65000"/>
                      </a:schemeClr>
                    </a:solidFill>
                  </a:rPr>
                  <a:t>’ sequences) to minimize clumps and gaps in the samples.</a:t>
                </a:r>
              </a:p>
              <a:p>
                <a:pPr marL="800100" lvl="1" indent="-342900">
                  <a:buAutoNum type="arabicPeriod"/>
                </a:pPr>
                <a:endParaRPr lang="en-US" sz="2000" dirty="0" smtClean="0">
                  <a:solidFill>
                    <a:schemeClr val="bg1">
                      <a:lumMod val="65000"/>
                    </a:schemeClr>
                  </a:solidFill>
                </a:endParaRPr>
              </a:p>
              <a:p>
                <a:pPr marL="800100" lvl="1" indent="-342900">
                  <a:buAutoNum type="arabicPeriod"/>
                </a:pPr>
                <a:r>
                  <a:rPr lang="en-US" sz="2000" dirty="0" smtClean="0">
                    <a:solidFill>
                      <a:schemeClr val="bg1">
                        <a:lumMod val="65000"/>
                      </a:schemeClr>
                    </a:solidFill>
                  </a:rPr>
                  <a:t>Run the model for each parameter sample.</a:t>
                </a:r>
              </a:p>
              <a:p>
                <a:pPr marL="800100" lvl="1" indent="-342900">
                  <a:buAutoNum type="arabicPeriod"/>
                </a:pPr>
                <a:endParaRPr lang="en-US" sz="2000" dirty="0" smtClean="0">
                  <a:solidFill>
                    <a:schemeClr val="bg1">
                      <a:lumMod val="65000"/>
                    </a:schemeClr>
                  </a:solidFill>
                </a:endParaRPr>
              </a:p>
              <a:p>
                <a:pPr marL="800100" lvl="1" indent="-342900">
                  <a:buAutoNum type="arabicPeriod"/>
                </a:pPr>
                <a:r>
                  <a:rPr lang="en-US" sz="2000" dirty="0" smtClean="0">
                    <a:solidFill>
                      <a:schemeClr val="bg1">
                        <a:lumMod val="65000"/>
                      </a:schemeClr>
                    </a:solidFill>
                  </a:rPr>
                  <a:t>Calculate the total variance: </a:t>
                </a:r>
                <a14:m>
                  <m:oMath xmlns:m="http://schemas.openxmlformats.org/officeDocument/2006/math">
                    <m:r>
                      <a:rPr lang="en-US" sz="2000" b="0" i="1" smtClean="0">
                        <a:solidFill>
                          <a:schemeClr val="bg1">
                            <a:lumMod val="65000"/>
                          </a:schemeClr>
                        </a:solidFill>
                        <a:latin typeface="Cambria Math"/>
                      </a:rPr>
                      <m:t>𝑉</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𝑌</m:t>
                    </m:r>
                    <m:r>
                      <a:rPr lang="en-US" sz="2000" b="0" i="1" smtClean="0">
                        <a:solidFill>
                          <a:schemeClr val="bg1">
                            <a:lumMod val="65000"/>
                          </a:schemeClr>
                        </a:solidFill>
                        <a:latin typeface="Cambria Math"/>
                      </a:rPr>
                      <m:t>)</m:t>
                    </m:r>
                  </m:oMath>
                </a14:m>
                <a:endParaRPr lang="en-US" sz="2000" dirty="0" smtClean="0">
                  <a:solidFill>
                    <a:schemeClr val="bg1">
                      <a:lumMod val="65000"/>
                    </a:schemeClr>
                  </a:solidFill>
                </a:endParaRPr>
              </a:p>
              <a:p>
                <a:pPr marL="800100" lvl="1" indent="-342900">
                  <a:buAutoNum type="arabicPeriod"/>
                </a:pPr>
                <a:endParaRPr lang="en-US" sz="2000" dirty="0" smtClean="0"/>
              </a:p>
              <a:p>
                <a:pPr marL="800100" lvl="1" indent="-342900">
                  <a:buFont typeface="Arial" pitchFamily="34" charset="0"/>
                  <a:buAutoNum type="arabicPeriod"/>
                </a:pPr>
                <a:r>
                  <a:rPr lang="en-US" sz="2000" dirty="0" smtClean="0"/>
                  <a:t>Make </a:t>
                </a:r>
                <a:r>
                  <a:rPr lang="en-US" sz="2000" dirty="0"/>
                  <a:t>Monte Carlo estimates of the conditional variances :</a:t>
                </a:r>
                <a:r>
                  <a:rPr lang="en-US" sz="2000" dirty="0" smtClean="0"/>
                  <a:t> </a:t>
                </a:r>
                <a14:m>
                  <m:oMath xmlns:m="http://schemas.openxmlformats.org/officeDocument/2006/math">
                    <m:r>
                      <a:rPr lang="en-US" sz="2000" b="0" i="1" smtClean="0">
                        <a:latin typeface="Cambria Math"/>
                      </a:rPr>
                      <m:t>𝑉</m:t>
                    </m:r>
                    <m:r>
                      <a:rPr lang="en-US" sz="2000" b="0" i="1" smtClean="0">
                        <a:latin typeface="Cambria Math"/>
                      </a:rPr>
                      <m:t>[</m:t>
                    </m:r>
                    <m:r>
                      <a:rPr lang="en-US" sz="2000" b="0" i="1" smtClean="0">
                        <a:latin typeface="Cambria Math"/>
                      </a:rPr>
                      <m:t>𝐸</m:t>
                    </m:r>
                    <m:r>
                      <a:rPr lang="en-US" sz="2000" b="0" i="1" smtClean="0">
                        <a:latin typeface="Cambria Math"/>
                      </a:rPr>
                      <m:t>(</m:t>
                    </m:r>
                    <m:r>
                      <a:rPr lang="en-US" sz="2000" b="0" i="1" smtClean="0">
                        <a:latin typeface="Cambria Math"/>
                      </a:rPr>
                      <m:t>𝑌</m:t>
                    </m:r>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𝑖</m:t>
                        </m:r>
                      </m:sub>
                    </m:sSub>
                  </m:oMath>
                </a14:m>
                <a:r>
                  <a:rPr lang="en-US" sz="2000" dirty="0" smtClean="0"/>
                  <a:t>)] and </a:t>
                </a:r>
                <a14:m>
                  <m:oMath xmlns:m="http://schemas.openxmlformats.org/officeDocument/2006/math">
                    <m:r>
                      <a:rPr lang="en-US" sz="2000" b="0" i="1" smtClean="0">
                        <a:latin typeface="Cambria Math"/>
                      </a:rPr>
                      <m:t>𝑉</m:t>
                    </m:r>
                    <m:r>
                      <a:rPr lang="en-US" sz="2000" b="0" i="1" smtClean="0">
                        <a:latin typeface="Cambria Math"/>
                      </a:rPr>
                      <m:t>[</m:t>
                    </m:r>
                    <m:r>
                      <a:rPr lang="en-US" sz="2000" b="0" i="1" smtClean="0">
                        <a:latin typeface="Cambria Math"/>
                      </a:rPr>
                      <m:t>𝐸</m:t>
                    </m:r>
                    <m:r>
                      <a:rPr lang="en-US" sz="2000" b="0" i="1" smtClean="0">
                        <a:latin typeface="Cambria Math"/>
                      </a:rPr>
                      <m:t>(</m:t>
                    </m:r>
                    <m:r>
                      <a:rPr lang="en-US" sz="2000" b="0" i="1" smtClean="0">
                        <a:latin typeface="Cambria Math"/>
                      </a:rPr>
                      <m:t>𝑌</m:t>
                    </m:r>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𝑋</m:t>
                        </m:r>
                      </m:e>
                      <m:sub>
                        <m:r>
                          <a:rPr lang="en-US" sz="2000" b="0" i="1" smtClean="0">
                            <a:latin typeface="Cambria Math"/>
                          </a:rPr>
                          <m:t>~</m:t>
                        </m:r>
                        <m:r>
                          <a:rPr lang="en-US" sz="2000" b="0" i="1" smtClean="0">
                            <a:latin typeface="Cambria Math"/>
                          </a:rPr>
                          <m:t>𝑖</m:t>
                        </m:r>
                      </m:sub>
                    </m:sSub>
                  </m:oMath>
                </a14:m>
                <a:r>
                  <a:rPr lang="en-US" sz="2000" dirty="0" smtClean="0"/>
                  <a:t>)]</a:t>
                </a:r>
              </a:p>
              <a:p>
                <a:pPr marL="800100" lvl="1" indent="-342900">
                  <a:buFont typeface="Arial" pitchFamily="34" charset="0"/>
                  <a:buAutoNum type="arabicPeriod"/>
                </a:pPr>
                <a:endParaRPr lang="en-US" sz="2000" dirty="0" smtClean="0"/>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515112" y="1152144"/>
                <a:ext cx="7620000" cy="3908762"/>
              </a:xfrm>
              <a:prstGeom prst="rect">
                <a:avLst/>
              </a:prstGeom>
              <a:blipFill rotWithShape="1">
                <a:blip r:embed="rId3"/>
                <a:stretch>
                  <a:fillRect t="-936"/>
                </a:stretch>
              </a:blipFill>
            </p:spPr>
            <p:txBody>
              <a:bodyPr/>
              <a:lstStyle/>
              <a:p>
                <a:r>
                  <a:rPr lang="en-US">
                    <a:noFill/>
                  </a:rPr>
                  <a:t> </a:t>
                </a:r>
              </a:p>
            </p:txBody>
          </p:sp>
        </mc:Fallback>
      </mc:AlternateContent>
    </p:spTree>
    <p:extLst>
      <p:ext uri="{BB962C8B-B14F-4D97-AF65-F5344CB8AC3E}">
        <p14:creationId xmlns:p14="http://schemas.microsoft.com/office/powerpoint/2010/main" val="25372813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4" y="278151"/>
            <a:ext cx="9027246" cy="523525"/>
          </a:xfrm>
        </p:spPr>
        <p:txBody>
          <a:bodyPr>
            <a:noAutofit/>
          </a:bodyPr>
          <a:lstStyle/>
          <a:p>
            <a:pPr algn="l"/>
            <a:r>
              <a:rPr lang="en-US" sz="2800" dirty="0">
                <a:solidFill>
                  <a:schemeClr val="tx2"/>
                </a:solidFill>
                <a:latin typeface="Calibri" panose="020F0502020204030204" pitchFamily="34" charset="0"/>
              </a:rPr>
              <a:t>How can we compute the sensitivity indices efficiently?</a:t>
            </a:r>
            <a:endParaRPr lang="en-US" sz="2800" dirty="0">
              <a:latin typeface="Calibri" panose="020F0502020204030204" pitchFamily="34"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887C5564-8F5D-426D-9452-63A950CE3ED7}" type="slidenum">
              <a:rPr lang="en-US" smtClean="0">
                <a:solidFill>
                  <a:prstClr val="black">
                    <a:tint val="75000"/>
                  </a:prstClr>
                </a:solidFill>
              </a:rPr>
              <a:pPr/>
              <a:t>77</a:t>
            </a:fld>
            <a:endParaRPr lang="en-US">
              <a:solidFill>
                <a:prstClr val="black">
                  <a:tint val="75000"/>
                </a:prstClr>
              </a:solidFill>
            </a:endParaRPr>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515112" y="1152144"/>
                <a:ext cx="7620000" cy="4278094"/>
              </a:xfrm>
              <a:prstGeom prst="rect">
                <a:avLst/>
              </a:prstGeom>
              <a:noFill/>
            </p:spPr>
            <p:txBody>
              <a:bodyPr wrap="square" rtlCol="0">
                <a:spAutoFit/>
              </a:bodyPr>
              <a:lstStyle/>
              <a:p>
                <a:pPr marL="800100" lvl="1" indent="-342900">
                  <a:buAutoNum type="arabicPeriod"/>
                </a:pPr>
                <a:r>
                  <a:rPr lang="en-US" sz="2000" dirty="0" smtClean="0">
                    <a:solidFill>
                      <a:schemeClr val="bg1">
                        <a:lumMod val="65000"/>
                      </a:schemeClr>
                    </a:solidFill>
                  </a:rPr>
                  <a:t>Make N(k+2) samples varying parameters </a:t>
                </a:r>
                <a14:m>
                  <m:oMath xmlns:m="http://schemas.openxmlformats.org/officeDocument/2006/math">
                    <m:sSub>
                      <m:sSubPr>
                        <m:ctrlPr>
                          <a:rPr lang="en-US" sz="200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𝑋</m:t>
                        </m:r>
                      </m:e>
                      <m:sub>
                        <m:r>
                          <a:rPr lang="en-US" sz="2000" b="0" i="1" smtClean="0">
                            <a:solidFill>
                              <a:schemeClr val="bg1">
                                <a:lumMod val="65000"/>
                              </a:schemeClr>
                            </a:solidFill>
                            <a:latin typeface="Cambria Math"/>
                          </a:rPr>
                          <m:t>1</m:t>
                        </m:r>
                      </m:sub>
                    </m:sSub>
                    <m:r>
                      <a:rPr lang="en-US" sz="2000" b="0" i="0" smtClean="0">
                        <a:solidFill>
                          <a:schemeClr val="bg1">
                            <a:lumMod val="65000"/>
                          </a:schemeClr>
                        </a:solidFill>
                        <a:latin typeface="Cambria Math"/>
                      </a:rPr>
                      <m:t>,</m:t>
                    </m:r>
                    <m:r>
                      <a:rPr lang="en-US" sz="2000" dirty="0">
                        <a:solidFill>
                          <a:schemeClr val="bg1">
                            <a:lumMod val="65000"/>
                          </a:schemeClr>
                        </a:solidFill>
                        <a:latin typeface="Cambria Math"/>
                      </a:rPr>
                      <m:t>…</m:t>
                    </m:r>
                    <m:r>
                      <a:rPr lang="en-US" sz="2000" b="0" i="0" dirty="0" smtClean="0">
                        <a:solidFill>
                          <a:schemeClr val="bg1">
                            <a:lumMod val="65000"/>
                          </a:schemeClr>
                        </a:solidFill>
                        <a:latin typeface="Cambria Math"/>
                      </a:rPr>
                      <m:t>,</m:t>
                    </m:r>
                    <m:sSub>
                      <m:sSubPr>
                        <m:ctrlPr>
                          <a:rPr lang="en-US" sz="2000" i="1" dirty="0" smtClean="0">
                            <a:solidFill>
                              <a:schemeClr val="bg1">
                                <a:lumMod val="65000"/>
                              </a:schemeClr>
                            </a:solidFill>
                            <a:latin typeface="Cambria Math" panose="02040503050406030204" pitchFamily="18" charset="0"/>
                          </a:rPr>
                        </m:ctrlPr>
                      </m:sSubPr>
                      <m:e>
                        <m:r>
                          <a:rPr lang="en-US" sz="2000" b="0" i="1" dirty="0" smtClean="0">
                            <a:solidFill>
                              <a:schemeClr val="bg1">
                                <a:lumMod val="65000"/>
                              </a:schemeClr>
                            </a:solidFill>
                            <a:latin typeface="Cambria Math"/>
                          </a:rPr>
                          <m:t>𝑋</m:t>
                        </m:r>
                      </m:e>
                      <m:sub>
                        <m:r>
                          <a:rPr lang="en-US" sz="2000" b="0" i="1" dirty="0" smtClean="0">
                            <a:solidFill>
                              <a:schemeClr val="bg1">
                                <a:lumMod val="65000"/>
                              </a:schemeClr>
                            </a:solidFill>
                            <a:latin typeface="Cambria Math"/>
                          </a:rPr>
                          <m:t>𝑘</m:t>
                        </m:r>
                      </m:sub>
                    </m:sSub>
                  </m:oMath>
                </a14:m>
                <a:r>
                  <a:rPr lang="en-US" sz="2000" dirty="0" smtClean="0">
                    <a:solidFill>
                      <a:schemeClr val="bg1">
                        <a:lumMod val="65000"/>
                      </a:schemeClr>
                    </a:solidFill>
                  </a:rPr>
                  <a:t>) within given bounds using quasi-random sampling (</a:t>
                </a:r>
                <a:r>
                  <a:rPr lang="en-US" sz="2000" dirty="0" err="1" smtClean="0">
                    <a:solidFill>
                      <a:schemeClr val="bg1">
                        <a:lumMod val="65000"/>
                      </a:schemeClr>
                    </a:solidFill>
                  </a:rPr>
                  <a:t>Sobol</a:t>
                </a:r>
                <a:r>
                  <a:rPr lang="en-US" sz="2000" dirty="0" smtClean="0">
                    <a:solidFill>
                      <a:schemeClr val="bg1">
                        <a:lumMod val="65000"/>
                      </a:schemeClr>
                    </a:solidFill>
                  </a:rPr>
                  <a:t>’ sequences) to minimize clumps and gaps in the samples.</a:t>
                </a:r>
              </a:p>
              <a:p>
                <a:pPr marL="800100" lvl="1" indent="-342900">
                  <a:buAutoNum type="arabicPeriod"/>
                </a:pPr>
                <a:endParaRPr lang="en-US" sz="2000" dirty="0" smtClean="0">
                  <a:solidFill>
                    <a:schemeClr val="bg1">
                      <a:lumMod val="65000"/>
                    </a:schemeClr>
                  </a:solidFill>
                </a:endParaRPr>
              </a:p>
              <a:p>
                <a:pPr marL="800100" lvl="1" indent="-342900">
                  <a:buAutoNum type="arabicPeriod"/>
                </a:pPr>
                <a:r>
                  <a:rPr lang="en-US" sz="2000" dirty="0" smtClean="0">
                    <a:solidFill>
                      <a:schemeClr val="bg1">
                        <a:lumMod val="65000"/>
                      </a:schemeClr>
                    </a:solidFill>
                  </a:rPr>
                  <a:t>Run the model for each parameter sample.</a:t>
                </a:r>
              </a:p>
              <a:p>
                <a:pPr marL="800100" lvl="1" indent="-342900">
                  <a:buAutoNum type="arabicPeriod"/>
                </a:pPr>
                <a:endParaRPr lang="en-US" sz="2000" dirty="0" smtClean="0">
                  <a:solidFill>
                    <a:schemeClr val="bg1">
                      <a:lumMod val="65000"/>
                    </a:schemeClr>
                  </a:solidFill>
                </a:endParaRPr>
              </a:p>
              <a:p>
                <a:pPr marL="800100" lvl="1" indent="-342900">
                  <a:buAutoNum type="arabicPeriod"/>
                </a:pPr>
                <a:r>
                  <a:rPr lang="en-US" sz="2000" dirty="0" smtClean="0">
                    <a:solidFill>
                      <a:schemeClr val="bg1">
                        <a:lumMod val="65000"/>
                      </a:schemeClr>
                    </a:solidFill>
                  </a:rPr>
                  <a:t>Calculate the total variance: </a:t>
                </a:r>
                <a14:m>
                  <m:oMath xmlns:m="http://schemas.openxmlformats.org/officeDocument/2006/math">
                    <m:r>
                      <a:rPr lang="en-US" sz="2000" b="0" i="1" smtClean="0">
                        <a:solidFill>
                          <a:schemeClr val="bg1">
                            <a:lumMod val="65000"/>
                          </a:schemeClr>
                        </a:solidFill>
                        <a:latin typeface="Cambria Math"/>
                      </a:rPr>
                      <m:t>𝑉</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𝑌</m:t>
                    </m:r>
                    <m:r>
                      <a:rPr lang="en-US" sz="2000" b="0" i="1" smtClean="0">
                        <a:solidFill>
                          <a:schemeClr val="bg1">
                            <a:lumMod val="65000"/>
                          </a:schemeClr>
                        </a:solidFill>
                        <a:latin typeface="Cambria Math"/>
                      </a:rPr>
                      <m:t>)</m:t>
                    </m:r>
                  </m:oMath>
                </a14:m>
                <a:endParaRPr lang="en-US" sz="2000" dirty="0" smtClean="0">
                  <a:solidFill>
                    <a:schemeClr val="bg1">
                      <a:lumMod val="65000"/>
                    </a:schemeClr>
                  </a:solidFill>
                </a:endParaRPr>
              </a:p>
              <a:p>
                <a:pPr marL="800100" lvl="1" indent="-342900">
                  <a:buAutoNum type="arabicPeriod"/>
                </a:pPr>
                <a:endParaRPr lang="en-US" sz="2000" dirty="0" smtClean="0">
                  <a:solidFill>
                    <a:schemeClr val="bg1">
                      <a:lumMod val="65000"/>
                    </a:schemeClr>
                  </a:solidFill>
                </a:endParaRPr>
              </a:p>
              <a:p>
                <a:pPr marL="800100" lvl="1" indent="-342900">
                  <a:buFont typeface="Arial" pitchFamily="34" charset="0"/>
                  <a:buAutoNum type="arabicPeriod"/>
                </a:pPr>
                <a:r>
                  <a:rPr lang="en-US" sz="2000" dirty="0" smtClean="0">
                    <a:solidFill>
                      <a:schemeClr val="bg1">
                        <a:lumMod val="65000"/>
                      </a:schemeClr>
                    </a:solidFill>
                  </a:rPr>
                  <a:t>Make </a:t>
                </a:r>
                <a:r>
                  <a:rPr lang="en-US" sz="2000" dirty="0">
                    <a:solidFill>
                      <a:schemeClr val="bg1">
                        <a:lumMod val="65000"/>
                      </a:schemeClr>
                    </a:solidFill>
                  </a:rPr>
                  <a:t>Monte Carlo estimates of the conditional variances :</a:t>
                </a:r>
                <a:r>
                  <a:rPr lang="en-US" sz="2000" dirty="0" smtClean="0">
                    <a:solidFill>
                      <a:schemeClr val="bg1">
                        <a:lumMod val="65000"/>
                      </a:schemeClr>
                    </a:solidFill>
                  </a:rPr>
                  <a:t> </a:t>
                </a:r>
                <a14:m>
                  <m:oMath xmlns:m="http://schemas.openxmlformats.org/officeDocument/2006/math">
                    <m:r>
                      <a:rPr lang="en-US" sz="2000" b="0" i="1" smtClean="0">
                        <a:solidFill>
                          <a:schemeClr val="bg1">
                            <a:lumMod val="65000"/>
                          </a:schemeClr>
                        </a:solidFill>
                        <a:latin typeface="Cambria Math"/>
                      </a:rPr>
                      <m:t>𝑉</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𝐸</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𝑌</m:t>
                    </m:r>
                    <m:r>
                      <a:rPr lang="en-US" sz="2000" b="0" i="1" smtClean="0">
                        <a:solidFill>
                          <a:schemeClr val="bg1">
                            <a:lumMod val="65000"/>
                          </a:schemeClr>
                        </a:solidFill>
                        <a:latin typeface="Cambria Math"/>
                      </a:rPr>
                      <m:t>|</m:t>
                    </m:r>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a:rPr>
                          <m:t>𝑋</m:t>
                        </m:r>
                      </m:e>
                      <m:sub>
                        <m:r>
                          <a:rPr lang="en-US" sz="2000" b="0" i="1" smtClean="0">
                            <a:solidFill>
                              <a:schemeClr val="bg1">
                                <a:lumMod val="65000"/>
                              </a:schemeClr>
                            </a:solidFill>
                            <a:latin typeface="Cambria Math"/>
                          </a:rPr>
                          <m:t>𝑖</m:t>
                        </m:r>
                      </m:sub>
                    </m:sSub>
                  </m:oMath>
                </a14:m>
                <a:r>
                  <a:rPr lang="en-US" sz="2000" dirty="0" smtClean="0">
                    <a:solidFill>
                      <a:schemeClr val="bg1">
                        <a:lumMod val="65000"/>
                      </a:schemeClr>
                    </a:solidFill>
                  </a:rPr>
                  <a:t>)] and </a:t>
                </a:r>
                <a14:m>
                  <m:oMath xmlns:m="http://schemas.openxmlformats.org/officeDocument/2006/math">
                    <m:r>
                      <a:rPr lang="en-US" sz="2000" b="0" i="1" smtClean="0">
                        <a:solidFill>
                          <a:schemeClr val="bg1">
                            <a:lumMod val="65000"/>
                          </a:schemeClr>
                        </a:solidFill>
                        <a:latin typeface="Cambria Math"/>
                      </a:rPr>
                      <m:t>𝑉</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𝐸</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𝑌</m:t>
                    </m:r>
                    <m:r>
                      <a:rPr lang="en-US" sz="2000" b="0" i="1" smtClean="0">
                        <a:solidFill>
                          <a:schemeClr val="bg1">
                            <a:lumMod val="65000"/>
                          </a:schemeClr>
                        </a:solidFill>
                        <a:latin typeface="Cambria Math"/>
                      </a:rPr>
                      <m:t>|</m:t>
                    </m:r>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a:rPr>
                          <m:t>𝑋</m:t>
                        </m:r>
                      </m:e>
                      <m:sub>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𝑖</m:t>
                        </m:r>
                      </m:sub>
                    </m:sSub>
                  </m:oMath>
                </a14:m>
                <a:r>
                  <a:rPr lang="en-US" sz="2000" dirty="0" smtClean="0">
                    <a:solidFill>
                      <a:schemeClr val="bg1">
                        <a:lumMod val="65000"/>
                      </a:schemeClr>
                    </a:solidFill>
                  </a:rPr>
                  <a:t>)]</a:t>
                </a:r>
              </a:p>
              <a:p>
                <a:pPr marL="800100" lvl="1" indent="-342900">
                  <a:buFont typeface="Arial" pitchFamily="34" charset="0"/>
                  <a:buAutoNum type="arabicPeriod"/>
                </a:pPr>
                <a:endParaRPr lang="en-US" sz="2000" dirty="0" smtClean="0"/>
              </a:p>
              <a:p>
                <a:pPr marL="800100" lvl="1" indent="-342900">
                  <a:buFont typeface="Arial" pitchFamily="34" charset="0"/>
                  <a:buAutoNum type="arabicPeriod"/>
                </a:pPr>
                <a:r>
                  <a:rPr lang="en-US" sz="2000" dirty="0" smtClean="0"/>
                  <a:t>Calculate the sensitivity indices.</a:t>
                </a:r>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515112" y="1152144"/>
                <a:ext cx="7620000" cy="4278094"/>
              </a:xfrm>
              <a:prstGeom prst="rect">
                <a:avLst/>
              </a:prstGeom>
              <a:blipFill rotWithShape="1">
                <a:blip r:embed="rId3"/>
                <a:stretch>
                  <a:fillRect t="-855" b="-1567"/>
                </a:stretch>
              </a:blipFill>
            </p:spPr>
            <p:txBody>
              <a:bodyPr/>
              <a:lstStyle/>
              <a:p>
                <a:r>
                  <a:rPr lang="en-US">
                    <a:noFill/>
                  </a:rPr>
                  <a:t> </a:t>
                </a:r>
              </a:p>
            </p:txBody>
          </p:sp>
        </mc:Fallback>
      </mc:AlternateContent>
    </p:spTree>
    <p:extLst>
      <p:ext uri="{BB962C8B-B14F-4D97-AF65-F5344CB8AC3E}">
        <p14:creationId xmlns:p14="http://schemas.microsoft.com/office/powerpoint/2010/main" val="36884805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a:xfrm>
            <a:off x="5084063" y="182563"/>
            <a:ext cx="3728149" cy="931862"/>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3600" dirty="0" smtClean="0">
                <a:latin typeface="Calibri" panose="020F0502020204030204" pitchFamily="34" charset="0"/>
              </a:rPr>
              <a:t>Sensitivity Analysis</a:t>
            </a:r>
          </a:p>
        </p:txBody>
      </p:sp>
      <p:grpSp>
        <p:nvGrpSpPr>
          <p:cNvPr id="28675" name="Group 2"/>
          <p:cNvGrpSpPr>
            <a:grpSpLocks/>
          </p:cNvGrpSpPr>
          <p:nvPr/>
        </p:nvGrpSpPr>
        <p:grpSpPr bwMode="auto">
          <a:xfrm>
            <a:off x="2514600" y="1143000"/>
            <a:ext cx="3897313" cy="1754188"/>
            <a:chOff x="1584" y="720"/>
            <a:chExt cx="2455" cy="1105"/>
          </a:xfrm>
        </p:grpSpPr>
        <p:sp>
          <p:nvSpPr>
            <p:cNvPr id="28685" name="AutoShape 3"/>
            <p:cNvSpPr>
              <a:spLocks noChangeArrowheads="1"/>
            </p:cNvSpPr>
            <p:nvPr/>
          </p:nvSpPr>
          <p:spPr bwMode="auto">
            <a:xfrm>
              <a:off x="2323" y="1008"/>
              <a:ext cx="1008" cy="576"/>
            </a:xfrm>
            <a:prstGeom prst="roundRect">
              <a:avLst>
                <a:gd name="adj" fmla="val 171"/>
              </a:avLst>
            </a:prstGeom>
            <a:solidFill>
              <a:srgbClr val="000000"/>
            </a:solidFill>
            <a:ln w="9525">
              <a:solidFill>
                <a:srgbClr val="000000"/>
              </a:solidFill>
              <a:round/>
              <a:headEnd/>
              <a:tailEnd/>
            </a:ln>
          </p:spPr>
          <p:txBody>
            <a:bodyPr lIns="90000" tIns="60876" rIns="90000" bIns="45000" anchor="ctr" anchorCtr="1"/>
            <a:lstStyle>
              <a:lvl1pPr eaLnBrk="0">
                <a:tabLst>
                  <a:tab pos="723900" algn="l"/>
                  <a:tab pos="1447800" algn="l"/>
                </a:tabLst>
                <a:defRPr>
                  <a:solidFill>
                    <a:schemeClr val="tx1"/>
                  </a:solidFill>
                  <a:latin typeface="Arial" charset="0"/>
                  <a:ea typeface="MS Gothic" charset="-128"/>
                </a:defRPr>
              </a:lvl1pPr>
              <a:lvl2pPr eaLnBrk="0">
                <a:tabLst>
                  <a:tab pos="723900" algn="l"/>
                  <a:tab pos="1447800" algn="l"/>
                </a:tabLst>
                <a:defRPr>
                  <a:solidFill>
                    <a:schemeClr val="tx1"/>
                  </a:solidFill>
                  <a:latin typeface="Arial" charset="0"/>
                  <a:ea typeface="MS Gothic" charset="-128"/>
                </a:defRPr>
              </a:lvl2pPr>
              <a:lvl3pPr eaLnBrk="0">
                <a:tabLst>
                  <a:tab pos="723900" algn="l"/>
                  <a:tab pos="1447800" algn="l"/>
                </a:tabLst>
                <a:defRPr>
                  <a:solidFill>
                    <a:schemeClr val="tx1"/>
                  </a:solidFill>
                  <a:latin typeface="Arial" charset="0"/>
                  <a:ea typeface="MS Gothic" charset="-128"/>
                </a:defRPr>
              </a:lvl3pPr>
              <a:lvl4pPr eaLnBrk="0">
                <a:tabLst>
                  <a:tab pos="723900" algn="l"/>
                  <a:tab pos="1447800" algn="l"/>
                </a:tabLst>
                <a:defRPr>
                  <a:solidFill>
                    <a:schemeClr val="tx1"/>
                  </a:solidFill>
                  <a:latin typeface="Arial" charset="0"/>
                  <a:ea typeface="MS Gothic" charset="-128"/>
                </a:defRPr>
              </a:lvl4pPr>
              <a:lvl5pPr eaLnBrk="0">
                <a:tabLst>
                  <a:tab pos="723900" algn="l"/>
                  <a:tab pos="14478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9pPr>
            </a:lstStyle>
            <a:p>
              <a:pPr algn="ctr" eaLnBrk="1"/>
              <a:r>
                <a:rPr lang="en-US" altLang="en-US">
                  <a:solidFill>
                    <a:srgbClr val="FFFFFF"/>
                  </a:solidFill>
                </a:rPr>
                <a:t>Black Box</a:t>
              </a:r>
            </a:p>
            <a:p>
              <a:pPr algn="ctr" eaLnBrk="1"/>
              <a:r>
                <a:rPr lang="en-US" altLang="en-US">
                  <a:solidFill>
                    <a:srgbClr val="FFFFFF"/>
                  </a:solidFill>
                </a:rPr>
                <a:t>Function (f)</a:t>
              </a:r>
            </a:p>
          </p:txBody>
        </p:sp>
        <p:sp>
          <p:nvSpPr>
            <p:cNvPr id="28686" name="Line 4"/>
            <p:cNvSpPr>
              <a:spLocks noChangeShapeType="1"/>
            </p:cNvSpPr>
            <p:nvPr/>
          </p:nvSpPr>
          <p:spPr bwMode="auto">
            <a:xfrm>
              <a:off x="1747" y="864"/>
              <a:ext cx="576" cy="4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7" name="Line 5"/>
            <p:cNvSpPr>
              <a:spLocks noChangeShapeType="1"/>
            </p:cNvSpPr>
            <p:nvPr/>
          </p:nvSpPr>
          <p:spPr bwMode="auto">
            <a:xfrm flipV="1">
              <a:off x="1747" y="1295"/>
              <a:ext cx="576" cy="43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8" name="Line 6"/>
            <p:cNvSpPr>
              <a:spLocks noChangeShapeType="1"/>
            </p:cNvSpPr>
            <p:nvPr/>
          </p:nvSpPr>
          <p:spPr bwMode="auto">
            <a:xfrm>
              <a:off x="1747" y="1008"/>
              <a:ext cx="576" cy="2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9" name="Text Box 7"/>
            <p:cNvSpPr txBox="1">
              <a:spLocks noChangeArrowheads="1"/>
            </p:cNvSpPr>
            <p:nvPr/>
          </p:nvSpPr>
          <p:spPr bwMode="auto">
            <a:xfrm>
              <a:off x="1602" y="720"/>
              <a:ext cx="14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i</a:t>
              </a:r>
            </a:p>
          </p:txBody>
        </p:sp>
        <p:sp>
          <p:nvSpPr>
            <p:cNvPr id="28690" name="Text Box 8"/>
            <p:cNvSpPr txBox="1">
              <a:spLocks noChangeArrowheads="1"/>
            </p:cNvSpPr>
            <p:nvPr/>
          </p:nvSpPr>
          <p:spPr bwMode="auto">
            <a:xfrm>
              <a:off x="1603" y="866"/>
              <a:ext cx="14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j</a:t>
              </a:r>
            </a:p>
          </p:txBody>
        </p:sp>
        <p:sp>
          <p:nvSpPr>
            <p:cNvPr id="28691" name="Line 9"/>
            <p:cNvSpPr>
              <a:spLocks noChangeShapeType="1"/>
            </p:cNvSpPr>
            <p:nvPr/>
          </p:nvSpPr>
          <p:spPr bwMode="auto">
            <a:xfrm>
              <a:off x="1747" y="1152"/>
              <a:ext cx="576"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2" name="Text Box 10"/>
            <p:cNvSpPr txBox="1">
              <a:spLocks noChangeArrowheads="1"/>
            </p:cNvSpPr>
            <p:nvPr/>
          </p:nvSpPr>
          <p:spPr bwMode="auto">
            <a:xfrm>
              <a:off x="1584" y="1055"/>
              <a:ext cx="186"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k</a:t>
              </a:r>
            </a:p>
          </p:txBody>
        </p:sp>
        <p:sp>
          <p:nvSpPr>
            <p:cNvPr id="28693" name="Text Box 11"/>
            <p:cNvSpPr txBox="1">
              <a:spLocks noChangeArrowheads="1"/>
            </p:cNvSpPr>
            <p:nvPr/>
          </p:nvSpPr>
          <p:spPr bwMode="auto">
            <a:xfrm>
              <a:off x="1599" y="1607"/>
              <a:ext cx="19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n</a:t>
              </a:r>
            </a:p>
          </p:txBody>
        </p:sp>
        <p:sp>
          <p:nvSpPr>
            <p:cNvPr id="28694" name="Text Box 12"/>
            <p:cNvSpPr txBox="1">
              <a:spLocks noChangeArrowheads="1"/>
            </p:cNvSpPr>
            <p:nvPr/>
          </p:nvSpPr>
          <p:spPr bwMode="auto">
            <a:xfrm>
              <a:off x="1603" y="1204"/>
              <a:ext cx="154"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p>
              <a:r>
                <a:rPr lang="en-US" altLang="en-US">
                  <a:solidFill>
                    <a:srgbClr val="000000"/>
                  </a:solidFill>
                </a:rPr>
                <a:t>.</a:t>
              </a:r>
            </a:p>
            <a:p>
              <a:r>
                <a:rPr lang="en-US" altLang="en-US">
                  <a:solidFill>
                    <a:srgbClr val="000000"/>
                  </a:solidFill>
                </a:rPr>
                <a:t>:</a:t>
              </a:r>
            </a:p>
          </p:txBody>
        </p:sp>
        <p:sp>
          <p:nvSpPr>
            <p:cNvPr id="28695" name="Line 13"/>
            <p:cNvSpPr>
              <a:spLocks noChangeShapeType="1"/>
            </p:cNvSpPr>
            <p:nvPr/>
          </p:nvSpPr>
          <p:spPr bwMode="auto">
            <a:xfrm>
              <a:off x="3331" y="1296"/>
              <a:ext cx="432"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96" name="Text Box 14"/>
            <p:cNvSpPr txBox="1">
              <a:spLocks noChangeArrowheads="1"/>
            </p:cNvSpPr>
            <p:nvPr/>
          </p:nvSpPr>
          <p:spPr bwMode="auto">
            <a:xfrm>
              <a:off x="3751" y="1169"/>
              <a:ext cx="28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0876" rIns="90000" bIns="45000"/>
            <a:lstStyle/>
            <a:p>
              <a:r>
                <a:rPr lang="en-US" altLang="en-US" dirty="0">
                  <a:solidFill>
                    <a:srgbClr val="000000"/>
                  </a:solidFill>
                </a:rPr>
                <a:t>Y</a:t>
              </a:r>
            </a:p>
          </p:txBody>
        </p:sp>
      </p:grpSp>
      <p:pic>
        <p:nvPicPr>
          <p:cNvPr id="2867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 y="3459163"/>
            <a:ext cx="350520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8677"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250" y="3586163"/>
            <a:ext cx="39719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867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700" y="5029200"/>
            <a:ext cx="26479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9" name="Text Box 18"/>
          <p:cNvSpPr txBox="1">
            <a:spLocks noChangeArrowheads="1"/>
          </p:cNvSpPr>
          <p:nvPr/>
        </p:nvSpPr>
        <p:spPr bwMode="auto">
          <a:xfrm>
            <a:off x="588963" y="3311525"/>
            <a:ext cx="26177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 pos="2171700" algn="l"/>
              </a:tabLst>
              <a:defRPr>
                <a:solidFill>
                  <a:schemeClr val="tx1"/>
                </a:solidFill>
                <a:latin typeface="Arial" charset="0"/>
                <a:ea typeface="MS Gothic" charset="-128"/>
              </a:defRPr>
            </a:lvl1pPr>
            <a:lvl2pPr eaLnBrk="0">
              <a:tabLst>
                <a:tab pos="723900" algn="l"/>
                <a:tab pos="1447800" algn="l"/>
                <a:tab pos="2171700" algn="l"/>
              </a:tabLst>
              <a:defRPr>
                <a:solidFill>
                  <a:schemeClr val="tx1"/>
                </a:solidFill>
                <a:latin typeface="Arial" charset="0"/>
                <a:ea typeface="MS Gothic" charset="-128"/>
              </a:defRPr>
            </a:lvl2pPr>
            <a:lvl3pPr eaLnBrk="0">
              <a:tabLst>
                <a:tab pos="723900" algn="l"/>
                <a:tab pos="1447800" algn="l"/>
                <a:tab pos="2171700" algn="l"/>
              </a:tabLst>
              <a:defRPr>
                <a:solidFill>
                  <a:schemeClr val="tx1"/>
                </a:solidFill>
                <a:latin typeface="Arial" charset="0"/>
                <a:ea typeface="MS Gothic" charset="-128"/>
              </a:defRPr>
            </a:lvl3pPr>
            <a:lvl4pPr eaLnBrk="0">
              <a:tabLst>
                <a:tab pos="723900" algn="l"/>
                <a:tab pos="1447800" algn="l"/>
                <a:tab pos="2171700" algn="l"/>
              </a:tabLst>
              <a:defRPr>
                <a:solidFill>
                  <a:schemeClr val="tx1"/>
                </a:solidFill>
                <a:latin typeface="Arial" charset="0"/>
                <a:ea typeface="MS Gothic" charset="-128"/>
              </a:defRPr>
            </a:lvl4pPr>
            <a:lvl5pPr eaLnBrk="0">
              <a:tabLst>
                <a:tab pos="723900" algn="l"/>
                <a:tab pos="1447800" algn="l"/>
                <a:tab pos="21717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9pPr>
          </a:lstStyle>
          <a:p>
            <a:pPr eaLnBrk="1"/>
            <a:r>
              <a:rPr lang="en-US" altLang="en-US">
                <a:solidFill>
                  <a:srgbClr val="000080"/>
                </a:solidFill>
              </a:rPr>
              <a:t>First-Order Sensitivities:</a:t>
            </a:r>
          </a:p>
        </p:txBody>
      </p:sp>
      <p:sp>
        <p:nvSpPr>
          <p:cNvPr id="28680" name="Text Box 19"/>
          <p:cNvSpPr txBox="1">
            <a:spLocks noChangeArrowheads="1"/>
          </p:cNvSpPr>
          <p:nvPr/>
        </p:nvSpPr>
        <p:spPr bwMode="auto">
          <a:xfrm>
            <a:off x="595313" y="4683125"/>
            <a:ext cx="26558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 pos="2171700" algn="l"/>
              </a:tabLst>
              <a:defRPr>
                <a:solidFill>
                  <a:schemeClr val="tx1"/>
                </a:solidFill>
                <a:latin typeface="Arial" charset="0"/>
                <a:ea typeface="MS Gothic" charset="-128"/>
              </a:defRPr>
            </a:lvl1pPr>
            <a:lvl2pPr eaLnBrk="0">
              <a:tabLst>
                <a:tab pos="723900" algn="l"/>
                <a:tab pos="1447800" algn="l"/>
                <a:tab pos="2171700" algn="l"/>
              </a:tabLst>
              <a:defRPr>
                <a:solidFill>
                  <a:schemeClr val="tx1"/>
                </a:solidFill>
                <a:latin typeface="Arial" charset="0"/>
                <a:ea typeface="MS Gothic" charset="-128"/>
              </a:defRPr>
            </a:lvl2pPr>
            <a:lvl3pPr eaLnBrk="0">
              <a:tabLst>
                <a:tab pos="723900" algn="l"/>
                <a:tab pos="1447800" algn="l"/>
                <a:tab pos="2171700" algn="l"/>
              </a:tabLst>
              <a:defRPr>
                <a:solidFill>
                  <a:schemeClr val="tx1"/>
                </a:solidFill>
                <a:latin typeface="Arial" charset="0"/>
                <a:ea typeface="MS Gothic" charset="-128"/>
              </a:defRPr>
            </a:lvl3pPr>
            <a:lvl4pPr eaLnBrk="0">
              <a:tabLst>
                <a:tab pos="723900" algn="l"/>
                <a:tab pos="1447800" algn="l"/>
                <a:tab pos="2171700" algn="l"/>
              </a:tabLst>
              <a:defRPr>
                <a:solidFill>
                  <a:schemeClr val="tx1"/>
                </a:solidFill>
                <a:latin typeface="Arial" charset="0"/>
                <a:ea typeface="MS Gothic" charset="-128"/>
              </a:defRPr>
            </a:lvl4pPr>
            <a:lvl5pPr eaLnBrk="0">
              <a:tabLst>
                <a:tab pos="723900" algn="l"/>
                <a:tab pos="1447800" algn="l"/>
                <a:tab pos="21717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Lst>
              <a:defRPr>
                <a:solidFill>
                  <a:schemeClr val="tx1"/>
                </a:solidFill>
                <a:latin typeface="Arial" charset="0"/>
                <a:ea typeface="MS Gothic" charset="-128"/>
              </a:defRPr>
            </a:lvl9pPr>
          </a:lstStyle>
          <a:p>
            <a:pPr eaLnBrk="1"/>
            <a:r>
              <a:rPr lang="en-US" altLang="en-US">
                <a:solidFill>
                  <a:srgbClr val="000080"/>
                </a:solidFill>
              </a:rPr>
              <a:t>Total-Order Sensitivities:</a:t>
            </a:r>
          </a:p>
        </p:txBody>
      </p:sp>
      <p:sp>
        <p:nvSpPr>
          <p:cNvPr id="28681" name="Text Box 20"/>
          <p:cNvSpPr txBox="1">
            <a:spLocks noChangeArrowheads="1"/>
          </p:cNvSpPr>
          <p:nvPr/>
        </p:nvSpPr>
        <p:spPr bwMode="auto">
          <a:xfrm>
            <a:off x="4697413" y="3311525"/>
            <a:ext cx="294481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 pos="2171700" algn="l"/>
                <a:tab pos="2895600" algn="l"/>
              </a:tabLst>
              <a:defRPr>
                <a:solidFill>
                  <a:schemeClr val="tx1"/>
                </a:solidFill>
                <a:latin typeface="Arial" charset="0"/>
                <a:ea typeface="MS Gothic" charset="-128"/>
              </a:defRPr>
            </a:lvl1pPr>
            <a:lvl2pPr eaLnBrk="0">
              <a:tabLst>
                <a:tab pos="723900" algn="l"/>
                <a:tab pos="1447800" algn="l"/>
                <a:tab pos="2171700" algn="l"/>
                <a:tab pos="2895600" algn="l"/>
              </a:tabLst>
              <a:defRPr>
                <a:solidFill>
                  <a:schemeClr val="tx1"/>
                </a:solidFill>
                <a:latin typeface="Arial" charset="0"/>
                <a:ea typeface="MS Gothic" charset="-128"/>
              </a:defRPr>
            </a:lvl2pPr>
            <a:lvl3pPr eaLnBrk="0">
              <a:tabLst>
                <a:tab pos="723900" algn="l"/>
                <a:tab pos="1447800" algn="l"/>
                <a:tab pos="2171700" algn="l"/>
                <a:tab pos="2895600" algn="l"/>
              </a:tabLst>
              <a:defRPr>
                <a:solidFill>
                  <a:schemeClr val="tx1"/>
                </a:solidFill>
                <a:latin typeface="Arial" charset="0"/>
                <a:ea typeface="MS Gothic" charset="-128"/>
              </a:defRPr>
            </a:lvl3pPr>
            <a:lvl4pPr eaLnBrk="0">
              <a:tabLst>
                <a:tab pos="723900" algn="l"/>
                <a:tab pos="1447800" algn="l"/>
                <a:tab pos="2171700" algn="l"/>
                <a:tab pos="2895600" algn="l"/>
              </a:tabLst>
              <a:defRPr>
                <a:solidFill>
                  <a:schemeClr val="tx1"/>
                </a:solidFill>
                <a:latin typeface="Arial" charset="0"/>
                <a:ea typeface="MS Gothic" charset="-128"/>
              </a:defRPr>
            </a:lvl4pPr>
            <a:lvl5pPr eaLnBrk="0">
              <a:tabLst>
                <a:tab pos="723900" algn="l"/>
                <a:tab pos="1447800" algn="l"/>
                <a:tab pos="2171700" algn="l"/>
                <a:tab pos="28956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Lst>
              <a:defRPr>
                <a:solidFill>
                  <a:schemeClr val="tx1"/>
                </a:solidFill>
                <a:latin typeface="Arial" charset="0"/>
                <a:ea typeface="MS Gothic" charset="-128"/>
              </a:defRPr>
            </a:lvl9pPr>
          </a:lstStyle>
          <a:p>
            <a:pPr eaLnBrk="1"/>
            <a:r>
              <a:rPr lang="en-US" altLang="en-US">
                <a:solidFill>
                  <a:srgbClr val="000080"/>
                </a:solidFill>
              </a:rPr>
              <a:t>Second-Order Sensitivities:</a:t>
            </a:r>
          </a:p>
        </p:txBody>
      </p:sp>
      <p:sp>
        <p:nvSpPr>
          <p:cNvPr id="28682" name="Text Box 21"/>
          <p:cNvSpPr txBox="1">
            <a:spLocks noChangeArrowheads="1"/>
          </p:cNvSpPr>
          <p:nvPr/>
        </p:nvSpPr>
        <p:spPr bwMode="auto">
          <a:xfrm>
            <a:off x="4114800" y="5594350"/>
            <a:ext cx="45720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60876" rIns="90000" bIns="45000"/>
          <a:lstStyle>
            <a:lvl1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1pPr>
            <a:lvl2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2pPr>
            <a:lvl3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3pPr>
            <a:lvl4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4pPr>
            <a:lvl5pPr eaLnBrk="0">
              <a:tabLst>
                <a:tab pos="723900" algn="l"/>
                <a:tab pos="1447800" algn="l"/>
                <a:tab pos="2171700" algn="l"/>
                <a:tab pos="2895600" algn="l"/>
                <a:tab pos="3619500" algn="l"/>
                <a:tab pos="43434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Lst>
              <a:defRPr>
                <a:solidFill>
                  <a:schemeClr val="tx1"/>
                </a:solidFill>
                <a:latin typeface="Arial" charset="0"/>
                <a:ea typeface="MS Gothic" charset="-128"/>
              </a:defRPr>
            </a:lvl9pPr>
          </a:lstStyle>
          <a:p>
            <a:pPr eaLnBrk="1"/>
            <a:r>
              <a:rPr lang="en-US" altLang="en-US">
                <a:solidFill>
                  <a:srgbClr val="800000"/>
                </a:solidFill>
              </a:rPr>
              <a:t>Sum of all sensitivities involving input i</a:t>
            </a:r>
          </a:p>
        </p:txBody>
      </p:sp>
      <p:sp>
        <p:nvSpPr>
          <p:cNvPr id="28683" name="Line 22"/>
          <p:cNvSpPr>
            <a:spLocks noChangeShapeType="1"/>
          </p:cNvSpPr>
          <p:nvPr/>
        </p:nvSpPr>
        <p:spPr bwMode="auto">
          <a:xfrm flipH="1" flipV="1">
            <a:off x="3656013" y="5484813"/>
            <a:ext cx="460375" cy="2317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84" name="Text Box 23"/>
          <p:cNvSpPr txBox="1">
            <a:spLocks noChangeArrowheads="1"/>
          </p:cNvSpPr>
          <p:nvPr/>
        </p:nvSpPr>
        <p:spPr bwMode="auto">
          <a:xfrm>
            <a:off x="5998812" y="914400"/>
            <a:ext cx="18986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60876" rIns="90000" bIns="45000"/>
          <a:lstStyle>
            <a:lvl1pPr eaLnBrk="0">
              <a:tabLst>
                <a:tab pos="723900" algn="l"/>
                <a:tab pos="1447800" algn="l"/>
              </a:tabLst>
              <a:defRPr>
                <a:solidFill>
                  <a:schemeClr val="tx1"/>
                </a:solidFill>
                <a:latin typeface="Arial" charset="0"/>
                <a:ea typeface="MS Gothic" charset="-128"/>
              </a:defRPr>
            </a:lvl1pPr>
            <a:lvl2pPr eaLnBrk="0">
              <a:tabLst>
                <a:tab pos="723900" algn="l"/>
                <a:tab pos="1447800" algn="l"/>
              </a:tabLst>
              <a:defRPr>
                <a:solidFill>
                  <a:schemeClr val="tx1"/>
                </a:solidFill>
                <a:latin typeface="Arial" charset="0"/>
                <a:ea typeface="MS Gothic" charset="-128"/>
              </a:defRPr>
            </a:lvl2pPr>
            <a:lvl3pPr eaLnBrk="0">
              <a:tabLst>
                <a:tab pos="723900" algn="l"/>
                <a:tab pos="1447800" algn="l"/>
              </a:tabLst>
              <a:defRPr>
                <a:solidFill>
                  <a:schemeClr val="tx1"/>
                </a:solidFill>
                <a:latin typeface="Arial" charset="0"/>
                <a:ea typeface="MS Gothic" charset="-128"/>
              </a:defRPr>
            </a:lvl3pPr>
            <a:lvl4pPr eaLnBrk="0">
              <a:tabLst>
                <a:tab pos="723900" algn="l"/>
                <a:tab pos="1447800" algn="l"/>
              </a:tabLst>
              <a:defRPr>
                <a:solidFill>
                  <a:schemeClr val="tx1"/>
                </a:solidFill>
                <a:latin typeface="Arial" charset="0"/>
                <a:ea typeface="MS Gothic" charset="-128"/>
              </a:defRPr>
            </a:lvl4pPr>
            <a:lvl5pPr eaLnBrk="0">
              <a:tabLst>
                <a:tab pos="723900" algn="l"/>
                <a:tab pos="1447800" algn="l"/>
              </a:tabLst>
              <a:defRPr>
                <a:solidFill>
                  <a:schemeClr val="tx1"/>
                </a:solidFill>
                <a:latin typeface="Arial" charset="0"/>
                <a:ea typeface="MS Gothic"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6" charset="0"/>
              <a:tabLst>
                <a:tab pos="723900" algn="l"/>
                <a:tab pos="1447800" algn="l"/>
              </a:tabLst>
              <a:defRPr>
                <a:solidFill>
                  <a:schemeClr val="tx1"/>
                </a:solidFill>
                <a:latin typeface="Arial" charset="0"/>
                <a:ea typeface="MS Gothic" charset="-128"/>
              </a:defRPr>
            </a:lvl9pPr>
          </a:lstStyle>
          <a:p>
            <a:pPr eaLnBrk="1"/>
            <a:r>
              <a:rPr lang="en-US" altLang="en-US" sz="1800" dirty="0">
                <a:solidFill>
                  <a:srgbClr val="000080"/>
                </a:solidFill>
              </a:rPr>
              <a:t>(</a:t>
            </a:r>
            <a:r>
              <a:rPr lang="en-US" altLang="en-US" sz="1800" dirty="0" err="1">
                <a:solidFill>
                  <a:srgbClr val="000080"/>
                </a:solidFill>
              </a:rPr>
              <a:t>Sobol's</a:t>
            </a:r>
            <a:r>
              <a:rPr lang="en-US" altLang="en-US" sz="1800" dirty="0">
                <a:solidFill>
                  <a:srgbClr val="000080"/>
                </a:solidFill>
              </a:rPr>
              <a:t> </a:t>
            </a:r>
            <a:r>
              <a:rPr lang="en-US" altLang="en-US" sz="1800" dirty="0" smtClean="0">
                <a:solidFill>
                  <a:srgbClr val="000080"/>
                </a:solidFill>
              </a:rPr>
              <a:t>Method)</a:t>
            </a:r>
            <a:endParaRPr lang="en-US" altLang="en-US" sz="1800" dirty="0">
              <a:solidFill>
                <a:srgbClr val="000080"/>
              </a:solidFill>
            </a:endParaRPr>
          </a:p>
        </p:txBody>
      </p:sp>
    </p:spTree>
    <p:extLst>
      <p:ext uri="{BB962C8B-B14F-4D97-AF65-F5344CB8AC3E}">
        <p14:creationId xmlns:p14="http://schemas.microsoft.com/office/powerpoint/2010/main" val="3704113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54" y="278151"/>
            <a:ext cx="9027246" cy="523525"/>
          </a:xfrm>
        </p:spPr>
        <p:txBody>
          <a:bodyPr>
            <a:noAutofit/>
          </a:bodyPr>
          <a:lstStyle/>
          <a:p>
            <a:pPr algn="l"/>
            <a:r>
              <a:rPr lang="en-US" sz="2800" dirty="0">
                <a:solidFill>
                  <a:schemeClr val="tx2"/>
                </a:solidFill>
                <a:latin typeface="Calibri" panose="020F0502020204030204" pitchFamily="34" charset="0"/>
              </a:rPr>
              <a:t>How can we compute the sensitivity indices efficiently?</a:t>
            </a:r>
            <a:endParaRPr lang="en-US" sz="2800" dirty="0">
              <a:latin typeface="Calibri" panose="020F0502020204030204" pitchFamily="34" charset="0"/>
            </a:endParaRP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887C5564-8F5D-426D-9452-63A950CE3ED7}" type="slidenum">
              <a:rPr lang="en-US" smtClean="0">
                <a:solidFill>
                  <a:prstClr val="black">
                    <a:tint val="75000"/>
                  </a:prstClr>
                </a:solidFill>
              </a:rPr>
              <a:pPr/>
              <a:t>79</a:t>
            </a:fld>
            <a:endParaRPr lang="en-US">
              <a:solidFill>
                <a:prstClr val="black">
                  <a:tint val="75000"/>
                </a:prstClr>
              </a:solidFill>
            </a:endParaRPr>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515112" y="1152144"/>
                <a:ext cx="7620000" cy="5324535"/>
              </a:xfrm>
              <a:prstGeom prst="rect">
                <a:avLst/>
              </a:prstGeom>
              <a:noFill/>
            </p:spPr>
            <p:txBody>
              <a:bodyPr wrap="square" rtlCol="0">
                <a:spAutoFit/>
              </a:bodyPr>
              <a:lstStyle/>
              <a:p>
                <a:pPr marL="800100" lvl="1" indent="-342900">
                  <a:buAutoNum type="arabicPeriod"/>
                </a:pPr>
                <a:r>
                  <a:rPr lang="en-US" sz="2000" dirty="0" smtClean="0">
                    <a:solidFill>
                      <a:schemeClr val="bg1">
                        <a:lumMod val="65000"/>
                      </a:schemeClr>
                    </a:solidFill>
                  </a:rPr>
                  <a:t>Make N(k+2) samples varying parameters </a:t>
                </a:r>
                <a14:m>
                  <m:oMath xmlns:m="http://schemas.openxmlformats.org/officeDocument/2006/math">
                    <m:sSub>
                      <m:sSubPr>
                        <m:ctrlPr>
                          <a:rPr lang="en-US" sz="200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𝑋</m:t>
                        </m:r>
                      </m:e>
                      <m:sub>
                        <m:r>
                          <a:rPr lang="en-US" sz="2000" b="0" i="1" smtClean="0">
                            <a:solidFill>
                              <a:schemeClr val="bg1">
                                <a:lumMod val="65000"/>
                              </a:schemeClr>
                            </a:solidFill>
                            <a:latin typeface="Cambria Math"/>
                          </a:rPr>
                          <m:t>1</m:t>
                        </m:r>
                      </m:sub>
                    </m:sSub>
                    <m:r>
                      <a:rPr lang="en-US" sz="2000" b="0" i="0" smtClean="0">
                        <a:solidFill>
                          <a:schemeClr val="bg1">
                            <a:lumMod val="65000"/>
                          </a:schemeClr>
                        </a:solidFill>
                        <a:latin typeface="Cambria Math"/>
                      </a:rPr>
                      <m:t>,</m:t>
                    </m:r>
                    <m:r>
                      <a:rPr lang="en-US" sz="2000" dirty="0">
                        <a:solidFill>
                          <a:schemeClr val="bg1">
                            <a:lumMod val="65000"/>
                          </a:schemeClr>
                        </a:solidFill>
                        <a:latin typeface="Cambria Math"/>
                      </a:rPr>
                      <m:t>…</m:t>
                    </m:r>
                    <m:r>
                      <a:rPr lang="en-US" sz="2000" b="0" i="0" dirty="0" smtClean="0">
                        <a:solidFill>
                          <a:schemeClr val="bg1">
                            <a:lumMod val="65000"/>
                          </a:schemeClr>
                        </a:solidFill>
                        <a:latin typeface="Cambria Math"/>
                      </a:rPr>
                      <m:t>,</m:t>
                    </m:r>
                    <m:sSub>
                      <m:sSubPr>
                        <m:ctrlPr>
                          <a:rPr lang="en-US" sz="2000" i="1" dirty="0" smtClean="0">
                            <a:solidFill>
                              <a:schemeClr val="bg1">
                                <a:lumMod val="65000"/>
                              </a:schemeClr>
                            </a:solidFill>
                            <a:latin typeface="Cambria Math" panose="02040503050406030204" pitchFamily="18" charset="0"/>
                          </a:rPr>
                        </m:ctrlPr>
                      </m:sSubPr>
                      <m:e>
                        <m:r>
                          <a:rPr lang="en-US" sz="2000" b="0" i="1" dirty="0" smtClean="0">
                            <a:solidFill>
                              <a:schemeClr val="bg1">
                                <a:lumMod val="65000"/>
                              </a:schemeClr>
                            </a:solidFill>
                            <a:latin typeface="Cambria Math"/>
                          </a:rPr>
                          <m:t>𝑋</m:t>
                        </m:r>
                      </m:e>
                      <m:sub>
                        <m:r>
                          <a:rPr lang="en-US" sz="2000" b="0" i="1" dirty="0" smtClean="0">
                            <a:solidFill>
                              <a:schemeClr val="bg1">
                                <a:lumMod val="65000"/>
                              </a:schemeClr>
                            </a:solidFill>
                            <a:latin typeface="Cambria Math"/>
                          </a:rPr>
                          <m:t>𝑘</m:t>
                        </m:r>
                      </m:sub>
                    </m:sSub>
                  </m:oMath>
                </a14:m>
                <a:r>
                  <a:rPr lang="en-US" sz="2000" dirty="0" smtClean="0">
                    <a:solidFill>
                      <a:schemeClr val="bg1">
                        <a:lumMod val="65000"/>
                      </a:schemeClr>
                    </a:solidFill>
                  </a:rPr>
                  <a:t>) within given bounds using quasi-random sampling (</a:t>
                </a:r>
                <a:r>
                  <a:rPr lang="en-US" sz="2000" dirty="0" err="1" smtClean="0">
                    <a:solidFill>
                      <a:schemeClr val="bg1">
                        <a:lumMod val="65000"/>
                      </a:schemeClr>
                    </a:solidFill>
                  </a:rPr>
                  <a:t>Sobol</a:t>
                </a:r>
                <a:r>
                  <a:rPr lang="en-US" sz="2000" dirty="0" smtClean="0">
                    <a:solidFill>
                      <a:schemeClr val="bg1">
                        <a:lumMod val="65000"/>
                      </a:schemeClr>
                    </a:solidFill>
                  </a:rPr>
                  <a:t>’ sequences) to minimize clumps and gaps in the samples.</a:t>
                </a:r>
              </a:p>
              <a:p>
                <a:pPr marL="800100" lvl="1" indent="-342900">
                  <a:buAutoNum type="arabicPeriod"/>
                </a:pPr>
                <a:endParaRPr lang="en-US" sz="2000" dirty="0" smtClean="0">
                  <a:solidFill>
                    <a:schemeClr val="bg1">
                      <a:lumMod val="65000"/>
                    </a:schemeClr>
                  </a:solidFill>
                </a:endParaRPr>
              </a:p>
              <a:p>
                <a:pPr marL="800100" lvl="1" indent="-342900">
                  <a:buAutoNum type="arabicPeriod"/>
                </a:pPr>
                <a:r>
                  <a:rPr lang="en-US" sz="2000" dirty="0" smtClean="0">
                    <a:solidFill>
                      <a:schemeClr val="bg1">
                        <a:lumMod val="65000"/>
                      </a:schemeClr>
                    </a:solidFill>
                  </a:rPr>
                  <a:t>Run the model for each parameter sample.</a:t>
                </a:r>
              </a:p>
              <a:p>
                <a:pPr marL="800100" lvl="1" indent="-342900">
                  <a:buAutoNum type="arabicPeriod"/>
                </a:pPr>
                <a:endParaRPr lang="en-US" sz="2000" dirty="0" smtClean="0">
                  <a:solidFill>
                    <a:schemeClr val="bg1">
                      <a:lumMod val="65000"/>
                    </a:schemeClr>
                  </a:solidFill>
                </a:endParaRPr>
              </a:p>
              <a:p>
                <a:pPr marL="800100" lvl="1" indent="-342900">
                  <a:buAutoNum type="arabicPeriod"/>
                </a:pPr>
                <a:r>
                  <a:rPr lang="en-US" sz="2000" dirty="0" smtClean="0">
                    <a:solidFill>
                      <a:schemeClr val="bg1">
                        <a:lumMod val="65000"/>
                      </a:schemeClr>
                    </a:solidFill>
                  </a:rPr>
                  <a:t>Calculate the total variance: </a:t>
                </a:r>
                <a14:m>
                  <m:oMath xmlns:m="http://schemas.openxmlformats.org/officeDocument/2006/math">
                    <m:r>
                      <a:rPr lang="en-US" sz="2000" b="0" i="1" smtClean="0">
                        <a:solidFill>
                          <a:schemeClr val="bg1">
                            <a:lumMod val="65000"/>
                          </a:schemeClr>
                        </a:solidFill>
                        <a:latin typeface="Cambria Math"/>
                      </a:rPr>
                      <m:t>𝑉</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𝑌</m:t>
                    </m:r>
                    <m:r>
                      <a:rPr lang="en-US" sz="2000" b="0" i="1" smtClean="0">
                        <a:solidFill>
                          <a:schemeClr val="bg1">
                            <a:lumMod val="65000"/>
                          </a:schemeClr>
                        </a:solidFill>
                        <a:latin typeface="Cambria Math"/>
                      </a:rPr>
                      <m:t>)</m:t>
                    </m:r>
                  </m:oMath>
                </a14:m>
                <a:endParaRPr lang="en-US" sz="2000" dirty="0" smtClean="0">
                  <a:solidFill>
                    <a:schemeClr val="bg1">
                      <a:lumMod val="65000"/>
                    </a:schemeClr>
                  </a:solidFill>
                </a:endParaRPr>
              </a:p>
              <a:p>
                <a:pPr marL="800100" lvl="1" indent="-342900">
                  <a:buAutoNum type="arabicPeriod"/>
                </a:pPr>
                <a:endParaRPr lang="en-US" sz="2000" dirty="0" smtClean="0">
                  <a:solidFill>
                    <a:schemeClr val="bg1">
                      <a:lumMod val="65000"/>
                    </a:schemeClr>
                  </a:solidFill>
                </a:endParaRPr>
              </a:p>
              <a:p>
                <a:pPr marL="800100" lvl="1" indent="-342900">
                  <a:buFont typeface="Arial" pitchFamily="34" charset="0"/>
                  <a:buAutoNum type="arabicPeriod"/>
                </a:pPr>
                <a:r>
                  <a:rPr lang="en-US" sz="2000" dirty="0" smtClean="0">
                    <a:solidFill>
                      <a:schemeClr val="bg1">
                        <a:lumMod val="65000"/>
                      </a:schemeClr>
                    </a:solidFill>
                  </a:rPr>
                  <a:t>Make </a:t>
                </a:r>
                <a:r>
                  <a:rPr lang="en-US" sz="2000" dirty="0">
                    <a:solidFill>
                      <a:schemeClr val="bg1">
                        <a:lumMod val="65000"/>
                      </a:schemeClr>
                    </a:solidFill>
                  </a:rPr>
                  <a:t>Monte Carlo estimates of the conditional variances :</a:t>
                </a:r>
                <a:r>
                  <a:rPr lang="en-US" sz="2000" dirty="0" smtClean="0">
                    <a:solidFill>
                      <a:schemeClr val="bg1">
                        <a:lumMod val="65000"/>
                      </a:schemeClr>
                    </a:solidFill>
                  </a:rPr>
                  <a:t> </a:t>
                </a:r>
                <a14:m>
                  <m:oMath xmlns:m="http://schemas.openxmlformats.org/officeDocument/2006/math">
                    <m:r>
                      <a:rPr lang="en-US" sz="2000" b="0" i="1" smtClean="0">
                        <a:solidFill>
                          <a:schemeClr val="bg1">
                            <a:lumMod val="65000"/>
                          </a:schemeClr>
                        </a:solidFill>
                        <a:latin typeface="Cambria Math"/>
                      </a:rPr>
                      <m:t>𝑉</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𝐸</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𝑌</m:t>
                    </m:r>
                    <m:r>
                      <a:rPr lang="en-US" sz="2000" b="0" i="1" smtClean="0">
                        <a:solidFill>
                          <a:schemeClr val="bg1">
                            <a:lumMod val="65000"/>
                          </a:schemeClr>
                        </a:solidFill>
                        <a:latin typeface="Cambria Math"/>
                      </a:rPr>
                      <m:t>|</m:t>
                    </m:r>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a:rPr>
                          <m:t>𝑋</m:t>
                        </m:r>
                      </m:e>
                      <m:sub>
                        <m:r>
                          <a:rPr lang="en-US" sz="2000" b="0" i="1" smtClean="0">
                            <a:solidFill>
                              <a:schemeClr val="bg1">
                                <a:lumMod val="65000"/>
                              </a:schemeClr>
                            </a:solidFill>
                            <a:latin typeface="Cambria Math"/>
                          </a:rPr>
                          <m:t>𝑖</m:t>
                        </m:r>
                      </m:sub>
                    </m:sSub>
                  </m:oMath>
                </a14:m>
                <a:r>
                  <a:rPr lang="en-US" sz="2000" dirty="0" smtClean="0">
                    <a:solidFill>
                      <a:schemeClr val="bg1">
                        <a:lumMod val="65000"/>
                      </a:schemeClr>
                    </a:solidFill>
                  </a:rPr>
                  <a:t>)] and </a:t>
                </a:r>
                <a14:m>
                  <m:oMath xmlns:m="http://schemas.openxmlformats.org/officeDocument/2006/math">
                    <m:r>
                      <a:rPr lang="en-US" sz="2000" b="0" i="1" smtClean="0">
                        <a:solidFill>
                          <a:schemeClr val="bg1">
                            <a:lumMod val="65000"/>
                          </a:schemeClr>
                        </a:solidFill>
                        <a:latin typeface="Cambria Math"/>
                      </a:rPr>
                      <m:t>𝑉</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𝐸</m:t>
                    </m:r>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𝑌</m:t>
                    </m:r>
                    <m:r>
                      <a:rPr lang="en-US" sz="2000" b="0" i="1" smtClean="0">
                        <a:solidFill>
                          <a:schemeClr val="bg1">
                            <a:lumMod val="65000"/>
                          </a:schemeClr>
                        </a:solidFill>
                        <a:latin typeface="Cambria Math"/>
                      </a:rPr>
                      <m:t>|</m:t>
                    </m:r>
                    <m:sSub>
                      <m:sSubPr>
                        <m:ctrlPr>
                          <a:rPr lang="en-US" sz="2000" b="0" i="1" smtClean="0">
                            <a:solidFill>
                              <a:schemeClr val="bg1">
                                <a:lumMod val="65000"/>
                              </a:schemeClr>
                            </a:solidFill>
                            <a:latin typeface="Cambria Math" panose="02040503050406030204" pitchFamily="18" charset="0"/>
                          </a:rPr>
                        </m:ctrlPr>
                      </m:sSubPr>
                      <m:e>
                        <m:r>
                          <a:rPr lang="en-US" sz="2000" b="0" i="1" smtClean="0">
                            <a:solidFill>
                              <a:schemeClr val="bg1">
                                <a:lumMod val="65000"/>
                              </a:schemeClr>
                            </a:solidFill>
                            <a:latin typeface="Cambria Math"/>
                          </a:rPr>
                          <m:t>𝑋</m:t>
                        </m:r>
                      </m:e>
                      <m:sub>
                        <m:r>
                          <a:rPr lang="en-US" sz="2000" b="0" i="1" smtClean="0">
                            <a:solidFill>
                              <a:schemeClr val="bg1">
                                <a:lumMod val="65000"/>
                              </a:schemeClr>
                            </a:solidFill>
                            <a:latin typeface="Cambria Math"/>
                          </a:rPr>
                          <m:t>~</m:t>
                        </m:r>
                        <m:r>
                          <a:rPr lang="en-US" sz="2000" b="0" i="1" smtClean="0">
                            <a:solidFill>
                              <a:schemeClr val="bg1">
                                <a:lumMod val="65000"/>
                              </a:schemeClr>
                            </a:solidFill>
                            <a:latin typeface="Cambria Math"/>
                          </a:rPr>
                          <m:t>𝑖</m:t>
                        </m:r>
                      </m:sub>
                    </m:sSub>
                  </m:oMath>
                </a14:m>
                <a:r>
                  <a:rPr lang="en-US" sz="2000" dirty="0" smtClean="0">
                    <a:solidFill>
                      <a:schemeClr val="bg1">
                        <a:lumMod val="65000"/>
                      </a:schemeClr>
                    </a:solidFill>
                  </a:rPr>
                  <a:t>)]</a:t>
                </a:r>
              </a:p>
              <a:p>
                <a:pPr marL="800100" lvl="1" indent="-342900">
                  <a:buFont typeface="Arial" pitchFamily="34" charset="0"/>
                  <a:buAutoNum type="arabicPeriod"/>
                </a:pPr>
                <a:endParaRPr lang="en-US" sz="2000" dirty="0" smtClean="0">
                  <a:solidFill>
                    <a:schemeClr val="bg1">
                      <a:lumMod val="65000"/>
                    </a:schemeClr>
                  </a:solidFill>
                </a:endParaRPr>
              </a:p>
              <a:p>
                <a:pPr marL="800100" lvl="1" indent="-342900">
                  <a:buFont typeface="Arial" pitchFamily="34" charset="0"/>
                  <a:buAutoNum type="arabicPeriod"/>
                </a:pPr>
                <a:r>
                  <a:rPr lang="en-US" sz="2000" dirty="0" smtClean="0">
                    <a:solidFill>
                      <a:schemeClr val="bg1">
                        <a:lumMod val="65000"/>
                      </a:schemeClr>
                    </a:solidFill>
                  </a:rPr>
                  <a:t>Calculate the sensitivity indices.</a:t>
                </a:r>
              </a:p>
              <a:p>
                <a:pPr marL="800100" lvl="1" indent="-342900">
                  <a:buFont typeface="Arial" pitchFamily="34" charset="0"/>
                  <a:buAutoNum type="arabicPeriod"/>
                </a:pPr>
                <a:endParaRPr lang="en-US" sz="2000" dirty="0" smtClean="0"/>
              </a:p>
              <a:p>
                <a:pPr marL="800100" lvl="1" indent="-342900">
                  <a:buFont typeface="Arial" pitchFamily="34" charset="0"/>
                  <a:buAutoNum type="arabicPeriod"/>
                </a:pPr>
                <a:r>
                  <a:rPr lang="en-US" sz="2000" dirty="0" smtClean="0"/>
                  <a:t>Use </a:t>
                </a:r>
                <a:r>
                  <a:rPr lang="en-US" sz="2000" dirty="0"/>
                  <a:t>bootstrapping to calculate uncertainty estimates for the sensitivity indices</a:t>
                </a:r>
                <a:r>
                  <a:rPr lang="en-US" sz="2000" dirty="0" smtClean="0"/>
                  <a:t>.</a:t>
                </a:r>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515112" y="1152144"/>
                <a:ext cx="7620000" cy="5324535"/>
              </a:xfrm>
              <a:prstGeom prst="rect">
                <a:avLst/>
              </a:prstGeom>
              <a:blipFill rotWithShape="1">
                <a:blip r:embed="rId3"/>
                <a:stretch>
                  <a:fillRect t="-687" b="-1145"/>
                </a:stretch>
              </a:blipFill>
            </p:spPr>
            <p:txBody>
              <a:bodyPr/>
              <a:lstStyle/>
              <a:p>
                <a:r>
                  <a:rPr lang="en-US">
                    <a:noFill/>
                  </a:rPr>
                  <a:t> </a:t>
                </a:r>
              </a:p>
            </p:txBody>
          </p:sp>
        </mc:Fallback>
      </mc:AlternateContent>
    </p:spTree>
    <p:extLst>
      <p:ext uri="{BB962C8B-B14F-4D97-AF65-F5344CB8AC3E}">
        <p14:creationId xmlns:p14="http://schemas.microsoft.com/office/powerpoint/2010/main" val="23126792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8</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371600"/>
            <a:ext cx="5023048" cy="4616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533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 Library (</a:t>
            </a:r>
            <a:r>
              <a:rPr lang="en-US" dirty="0" err="1" smtClean="0"/>
              <a:t>SALib</a:t>
            </a:r>
            <a:r>
              <a:rPr lang="en-US" dirty="0" smtClean="0"/>
              <a:t>)</a:t>
            </a:r>
            <a:endParaRPr lang="en-US" dirty="0"/>
          </a:p>
        </p:txBody>
      </p:sp>
      <p:sp>
        <p:nvSpPr>
          <p:cNvPr id="3" name="Content Placeholder 2"/>
          <p:cNvSpPr>
            <a:spLocks noGrp="1"/>
          </p:cNvSpPr>
          <p:nvPr>
            <p:ph idx="1"/>
          </p:nvPr>
        </p:nvSpPr>
        <p:spPr>
          <a:xfrm>
            <a:off x="457200" y="4694237"/>
            <a:ext cx="8229600" cy="944563"/>
          </a:xfrm>
        </p:spPr>
        <p:txBody>
          <a:bodyPr>
            <a:normAutofit/>
          </a:bodyPr>
          <a:lstStyle/>
          <a:p>
            <a:pPr algn="ctr"/>
            <a:r>
              <a:rPr lang="en-US" sz="3200" dirty="0" smtClean="0"/>
              <a:t>http://jdherman.github.io/SALib</a:t>
            </a:r>
            <a:endParaRPr lang="en-US" sz="3200" dirty="0"/>
          </a:p>
        </p:txBody>
      </p:sp>
      <p:sp>
        <p:nvSpPr>
          <p:cNvPr id="4" name="Date Placeholder 3"/>
          <p:cNvSpPr>
            <a:spLocks noGrp="1"/>
          </p:cNvSpPr>
          <p:nvPr>
            <p:ph type="dt" sz="half" idx="4294967295"/>
          </p:nvPr>
        </p:nvSpPr>
        <p:spPr>
          <a:xfrm>
            <a:off x="6477000" y="6440951"/>
            <a:ext cx="990600" cy="264649"/>
          </a:xfrm>
          <a:prstGeom prst="rect">
            <a:avLst/>
          </a:prstGeom>
        </p:spPr>
        <p:txBody>
          <a:bodyPr/>
          <a:lstStyle/>
          <a:p>
            <a:fld id="{FCA6DA02-058B-498B-A100-38729731ACAB}" type="datetime1">
              <a:rPr lang="en-US" smtClean="0"/>
              <a:t>7/29/2019</a:t>
            </a:fld>
            <a:endParaRPr lang="en-US" dirty="0"/>
          </a:p>
        </p:txBody>
      </p:sp>
      <p:sp>
        <p:nvSpPr>
          <p:cNvPr id="5" name="Footer Placeholder 4"/>
          <p:cNvSpPr>
            <a:spLocks noGrp="1"/>
          </p:cNvSpPr>
          <p:nvPr>
            <p:ph type="ftr" sz="quarter" idx="4294967295"/>
          </p:nvPr>
        </p:nvSpPr>
        <p:spPr>
          <a:xfrm>
            <a:off x="1828800" y="6440951"/>
            <a:ext cx="2057400" cy="264649"/>
          </a:xfrm>
          <a:prstGeom prst="rect">
            <a:avLst/>
          </a:prstGeom>
        </p:spPr>
        <p:txBody>
          <a:bodyPr/>
          <a:lstStyle/>
          <a:p>
            <a:r>
              <a:rPr lang="en-US" smtClean="0"/>
              <a:t>BEE Seminar</a:t>
            </a:r>
            <a:endParaRPr lang="en-US" dirty="0"/>
          </a:p>
        </p:txBody>
      </p:sp>
      <p:sp>
        <p:nvSpPr>
          <p:cNvPr id="6" name="Slide Number Placeholder 5"/>
          <p:cNvSpPr>
            <a:spLocks noGrp="1"/>
          </p:cNvSpPr>
          <p:nvPr>
            <p:ph type="sldNum" sz="quarter" idx="4294967295"/>
          </p:nvPr>
        </p:nvSpPr>
        <p:spPr>
          <a:xfrm>
            <a:off x="7543800" y="6440951"/>
            <a:ext cx="1143000" cy="264649"/>
          </a:xfrm>
          <a:prstGeom prst="rect">
            <a:avLst/>
          </a:prstGeom>
        </p:spPr>
        <p:txBody>
          <a:bodyPr/>
          <a:lstStyle/>
          <a:p>
            <a:fld id="{B6F15528-21DE-4FAA-801E-634DDDAF4B2B}" type="slidenum">
              <a:rPr lang="en-US" smtClean="0"/>
              <a:pPr/>
              <a:t>80</a:t>
            </a:fld>
            <a:endParaRPr lang="en-US" dirty="0"/>
          </a:p>
        </p:txBody>
      </p:sp>
      <p:pic>
        <p:nvPicPr>
          <p:cNvPr id="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22319" t="12123" r="23135" b="64917"/>
          <a:stretch/>
        </p:blipFill>
        <p:spPr bwMode="auto">
          <a:xfrm>
            <a:off x="990600" y="1600200"/>
            <a:ext cx="7255002" cy="2590800"/>
          </a:xfrm>
          <a:prstGeom prst="rect">
            <a:avLst/>
          </a:prstGeom>
          <a:noFill/>
          <a:ln w="222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9762801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a:t>AGU 2013 Fall Meeting</a:t>
            </a:r>
          </a:p>
        </p:txBody>
      </p:sp>
      <p:sp>
        <p:nvSpPr>
          <p:cNvPr id="6" name="Slide Number Placeholder 5"/>
          <p:cNvSpPr>
            <a:spLocks noGrp="1"/>
          </p:cNvSpPr>
          <p:nvPr>
            <p:ph type="sldNum" sz="quarter" idx="12"/>
          </p:nvPr>
        </p:nvSpPr>
        <p:spPr/>
        <p:txBody>
          <a:bodyPr/>
          <a:lstStyle/>
          <a:p>
            <a:fld id="{B6F15528-21DE-4FAA-801E-634DDDAF4B2B}" type="slidenum">
              <a:rPr lang="en-US" smtClean="0"/>
              <a:pPr/>
              <a:t>81</a:t>
            </a:fld>
            <a:endParaRPr lang="en-US"/>
          </a:p>
        </p:txBody>
      </p:sp>
      <p:sp>
        <p:nvSpPr>
          <p:cNvPr id="7" name="Rectangle 6"/>
          <p:cNvSpPr/>
          <p:nvPr/>
        </p:nvSpPr>
        <p:spPr>
          <a:xfrm>
            <a:off x="0" y="0"/>
            <a:ext cx="9144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4648200" y="5791200"/>
            <a:ext cx="4114800" cy="7921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sz="3600" dirty="0">
                <a:solidFill>
                  <a:schemeClr val="bg1"/>
                </a:solidFill>
              </a:rPr>
              <a:t>Thanks!  Questions?</a:t>
            </a:r>
          </a:p>
        </p:txBody>
      </p:sp>
    </p:spTree>
    <p:extLst>
      <p:ext uri="{BB962C8B-B14F-4D97-AF65-F5344CB8AC3E}">
        <p14:creationId xmlns:p14="http://schemas.microsoft.com/office/powerpoint/2010/main" val="4159195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MORDM using Rhodium</a:t>
            </a:r>
            <a:r>
              <a:rPr lang="en-US" dirty="0"/>
              <a:t/>
            </a:r>
            <a:br>
              <a:rPr lang="en-US" dirty="0"/>
            </a:br>
            <a:r>
              <a:rPr lang="en-US" dirty="0"/>
              <a:t>The lake problem workflow</a:t>
            </a:r>
          </a:p>
        </p:txBody>
      </p:sp>
      <p:sp>
        <p:nvSpPr>
          <p:cNvPr id="4" name="Date Placeholder 3"/>
          <p:cNvSpPr>
            <a:spLocks noGrp="1"/>
          </p:cNvSpPr>
          <p:nvPr>
            <p:ph type="dt" sz="half" idx="10"/>
          </p:nvPr>
        </p:nvSpPr>
        <p:spPr/>
        <p:txBody>
          <a:bodyPr/>
          <a:lstStyle/>
          <a:p>
            <a:fld id="{C8875E19-E3CD-4392-905F-8E12C5F064BD}" type="datetime1">
              <a:rPr lang="en-US" smtClean="0"/>
              <a:t>7/29/2019</a:t>
            </a:fld>
            <a:endParaRPr lang="en-US"/>
          </a:p>
        </p:txBody>
      </p:sp>
      <p:sp>
        <p:nvSpPr>
          <p:cNvPr id="5" name="Footer Placeholder 4"/>
          <p:cNvSpPr>
            <a:spLocks noGrp="1"/>
          </p:cNvSpPr>
          <p:nvPr>
            <p:ph type="ftr" sz="quarter" idx="11"/>
          </p:nvPr>
        </p:nvSpPr>
        <p:spPr/>
        <p:txBody>
          <a:bodyPr/>
          <a:lstStyle/>
          <a:p>
            <a:r>
              <a:rPr lang="en-US" smtClean="0"/>
              <a:t>Reed Group Meeting</a:t>
            </a:r>
            <a:endParaRPr lang="en-US" dirty="0" smtClean="0"/>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pic>
        <p:nvPicPr>
          <p:cNvPr id="8" name="Picture 9" descr="D:\jon\presentations\2014 CA Robustness Seminar\figures\taxonomy-mordm-08_Artboard 1.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6601" r="56007" b="55438"/>
          <a:stretch/>
        </p:blipFill>
        <p:spPr bwMode="auto">
          <a:xfrm>
            <a:off x="2057400" y="1676399"/>
            <a:ext cx="2209800" cy="1752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76800" y="1371600"/>
            <a:ext cx="39624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Difficult to identify effective policies:</a:t>
            </a:r>
          </a:p>
          <a:p>
            <a:pPr marL="285750" indent="-285750">
              <a:buFont typeface="Arial" panose="020B0604020202020204" pitchFamily="34" charset="0"/>
              <a:buChar char="•"/>
            </a:pPr>
            <a:r>
              <a:rPr lang="en-US" dirty="0" smtClean="0">
                <a:solidFill>
                  <a:schemeClr val="tx1"/>
                </a:solidFill>
              </a:rPr>
              <a:t>High dimensional decision space for candidate actions (one action per </a:t>
            </a:r>
            <a:r>
              <a:rPr lang="en-US" dirty="0" err="1" smtClean="0">
                <a:solidFill>
                  <a:schemeClr val="tx1"/>
                </a:solidFill>
              </a:rPr>
              <a:t>timestep</a:t>
            </a:r>
            <a:r>
              <a:rPr lang="en-US" dirty="0" smtClean="0">
                <a:solidFill>
                  <a:schemeClr val="tx1"/>
                </a:solidFill>
              </a:rPr>
              <a:t>)</a:t>
            </a:r>
          </a:p>
          <a:p>
            <a:pPr marL="285750" indent="-285750">
              <a:buFont typeface="Arial" panose="020B0604020202020204" pitchFamily="34" charset="0"/>
              <a:buChar char="•"/>
            </a:pPr>
            <a:r>
              <a:rPr lang="en-US" dirty="0" smtClean="0">
                <a:solidFill>
                  <a:schemeClr val="tx1"/>
                </a:solidFill>
              </a:rPr>
              <a:t>Weak system response to decisions at the end of the study period</a:t>
            </a:r>
          </a:p>
          <a:p>
            <a:pPr marL="285750" indent="-285750">
              <a:buFont typeface="Arial" panose="020B0604020202020204" pitchFamily="34" charset="0"/>
              <a:buChar char="•"/>
            </a:pPr>
            <a:r>
              <a:rPr lang="en-US" dirty="0" smtClean="0">
                <a:solidFill>
                  <a:schemeClr val="tx1"/>
                </a:solidFill>
              </a:rPr>
              <a:t>Non-linear threshold</a:t>
            </a:r>
            <a:endParaRPr lang="en-US" dirty="0">
              <a:solidFill>
                <a:schemeClr val="tx1"/>
              </a:solidFill>
            </a:endParaRPr>
          </a:p>
        </p:txBody>
      </p:sp>
      <p:sp>
        <p:nvSpPr>
          <p:cNvPr id="13" name="Rectangle 12"/>
          <p:cNvSpPr/>
          <p:nvPr/>
        </p:nvSpPr>
        <p:spPr>
          <a:xfrm>
            <a:off x="4876800" y="3963424"/>
            <a:ext cx="3962400" cy="15229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Use of Direct Policy Search (DPS):</a:t>
            </a:r>
          </a:p>
          <a:p>
            <a:pPr marL="285750" indent="-285750">
              <a:buFont typeface="Arial" panose="020B0604020202020204" pitchFamily="34" charset="0"/>
              <a:buChar char="•"/>
            </a:pPr>
            <a:r>
              <a:rPr lang="en-US" dirty="0" smtClean="0">
                <a:solidFill>
                  <a:schemeClr val="tx1"/>
                </a:solidFill>
              </a:rPr>
              <a:t>Closed loop control</a:t>
            </a:r>
          </a:p>
          <a:p>
            <a:pPr marL="285750" indent="-285750">
              <a:buFont typeface="Arial" panose="020B0604020202020204" pitchFamily="34" charset="0"/>
              <a:buChar char="•"/>
            </a:pPr>
            <a:r>
              <a:rPr lang="en-US" dirty="0" smtClean="0">
                <a:solidFill>
                  <a:schemeClr val="tx1"/>
                </a:solidFill>
              </a:rPr>
              <a:t>Map system states to decisions</a:t>
            </a:r>
          </a:p>
          <a:p>
            <a:pPr marL="285750" indent="-285750">
              <a:buFont typeface="Arial" panose="020B0604020202020204" pitchFamily="34" charset="0"/>
              <a:buChar char="•"/>
            </a:pPr>
            <a:r>
              <a:rPr lang="en-US" dirty="0" smtClean="0">
                <a:solidFill>
                  <a:schemeClr val="tx1"/>
                </a:solidFill>
              </a:rPr>
              <a:t>Result in a policy, not a sequence of actions</a:t>
            </a:r>
            <a:endParaRPr lang="en-US" dirty="0">
              <a:solidFill>
                <a:schemeClr val="tx1"/>
              </a:solidFill>
            </a:endParaRPr>
          </a:p>
        </p:txBody>
      </p:sp>
      <p:cxnSp>
        <p:nvCxnSpPr>
          <p:cNvPr id="15" name="Straight Arrow Connector 14"/>
          <p:cNvCxnSpPr>
            <a:stCxn id="3" idx="2"/>
            <a:endCxn id="13" idx="0"/>
          </p:cNvCxnSpPr>
          <p:nvPr/>
        </p:nvCxnSpPr>
        <p:spPr>
          <a:xfrm>
            <a:off x="6858000" y="3352800"/>
            <a:ext cx="0" cy="6106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61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Cornell</Template>
  <TotalTime>8184</TotalTime>
  <Words>3638</Words>
  <Application>Microsoft Office PowerPoint</Application>
  <PresentationFormat>On-screen Show (4:3)</PresentationFormat>
  <Paragraphs>754</Paragraphs>
  <Slides>81</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MS Gothic</vt:lpstr>
      <vt:lpstr>Courier New</vt:lpstr>
      <vt:lpstr>Georgia</vt:lpstr>
      <vt:lpstr>CMU Bright</vt:lpstr>
      <vt:lpstr>Myriad Pro Light</vt:lpstr>
      <vt:lpstr>CMU Sans Serif</vt:lpstr>
      <vt:lpstr>Gill Sans MT</vt:lpstr>
      <vt:lpstr>Calibri</vt:lpstr>
      <vt:lpstr>Cambria Math</vt:lpstr>
      <vt:lpstr>Arial</vt:lpstr>
      <vt:lpstr>Cambria</vt:lpstr>
      <vt:lpstr>Microsoft Sans Serif</vt:lpstr>
      <vt:lpstr>Office Theme</vt:lpstr>
      <vt:lpstr>MORDM using Rhodium The lake problem workflow</vt:lpstr>
      <vt:lpstr>Disclaimer and additional info</vt:lpstr>
      <vt:lpstr>Learning outcomes of this training</vt:lpstr>
      <vt:lpstr>Many-Objective Robust Decision Making (MORDM)</vt:lpstr>
      <vt:lpstr>Taxonomy of robustness frameworks</vt:lpstr>
      <vt:lpstr>PowerPoint Presentation</vt:lpstr>
      <vt:lpstr>The Shallow Lake Problem</vt:lpstr>
      <vt:lpstr>MORDM using Rhodium The lake problem workflow</vt:lpstr>
      <vt:lpstr>MORDM using Rhodium The lake problem workflow</vt:lpstr>
      <vt:lpstr>PowerPoint Presentation</vt:lpstr>
      <vt:lpstr>PowerPoint Presentation</vt:lpstr>
      <vt:lpstr>Model of lake dynamics</vt:lpstr>
      <vt:lpstr>X_(t+1)-X_t=(X_t^q)/(1+X_t^q )+a_t+Y_t-〖bX〗_t=0 </vt:lpstr>
      <vt:lpstr>PowerPoint Presentation</vt:lpstr>
      <vt:lpstr>X_(t+1)-X_t=(X_t^q)/(1+X_t^q )+a_t+Y_t-〖bX〗_t=0 </vt:lpstr>
      <vt:lpstr>X_(t+1)-X_t=(X_t^q)/(1+X_t^q )+a_t+Y_t-〖bX〗_t=0 </vt:lpstr>
      <vt:lpstr>Why is this important?</vt:lpstr>
      <vt:lpstr>Multi-objective formulation of the Lake Problem</vt:lpstr>
      <vt:lpstr>Solution strategies</vt:lpstr>
      <vt:lpstr>Model formulation in Rhodium General template for creating a Rhodium model</vt:lpstr>
      <vt:lpstr>Model formulation in Rhodium 1. Open loop control (Intertemporal)</vt:lpstr>
      <vt:lpstr>Model formulation in Rhodium 1. Open loop control (Intertemporal)</vt:lpstr>
      <vt:lpstr>Model formulation in Rhodium 1. Open loop control (Intertemporal)</vt:lpstr>
      <vt:lpstr>Model formulation in Rhodium 2. Closed loop control (DPS)</vt:lpstr>
      <vt:lpstr>Model formulation in Rhodium 2. Closed loop control (DPS)</vt:lpstr>
      <vt:lpstr>Model formulation in Rhodium 2. Closed loop control (DPS)</vt:lpstr>
      <vt:lpstr>Exploring tradeoffs with Rhodium</vt:lpstr>
      <vt:lpstr>Exploring tradeoffs with Rhodium</vt:lpstr>
      <vt:lpstr>Exploring tradeoffs with Rhodium</vt:lpstr>
      <vt:lpstr>Why is this important?</vt:lpstr>
      <vt:lpstr>Investigating specific solutions</vt:lpstr>
      <vt:lpstr>Note:</vt:lpstr>
      <vt:lpstr>Note:</vt:lpstr>
      <vt:lpstr>Robustness Assessment</vt:lpstr>
      <vt:lpstr>Robustness Assessment</vt:lpstr>
      <vt:lpstr>Assessing robustness with Rhodium</vt:lpstr>
      <vt:lpstr>Average Reliability &gt; 95% and  Average Economic Benefits &gt; 0.2</vt:lpstr>
      <vt:lpstr>What’s driving these failures?</vt:lpstr>
      <vt:lpstr>Let’s look at the most robust DPS solution</vt:lpstr>
      <vt:lpstr>Let’s look at the most robust DPS solution</vt:lpstr>
      <vt:lpstr>Let’s look at the most robust DPS solution</vt:lpstr>
      <vt:lpstr>Let’s look at the most robust DPS solution</vt:lpstr>
      <vt:lpstr>Methods for scenario discovery</vt:lpstr>
      <vt:lpstr>Methods for scenario discovery</vt:lpstr>
      <vt:lpstr>Methods for scenario discovery</vt:lpstr>
      <vt:lpstr>PowerPoint Presentation</vt:lpstr>
      <vt:lpstr>Relationship between Uncertainty &amp; Sensitivity Analysis</vt:lpstr>
      <vt:lpstr>What is SA?</vt:lpstr>
      <vt:lpstr>What is SA?</vt:lpstr>
      <vt:lpstr>What is SA?</vt:lpstr>
      <vt:lpstr>Defining a Global SA metric</vt:lpstr>
      <vt:lpstr>Defining a Global SA metric</vt:lpstr>
      <vt:lpstr>Defining a Global SA metric</vt:lpstr>
      <vt:lpstr>Defining a Global SA metric</vt:lpstr>
      <vt:lpstr>Defining a Global SA metric</vt:lpstr>
      <vt:lpstr>Defining a Global SA metric</vt:lpstr>
      <vt:lpstr>What about interactions?</vt:lpstr>
      <vt:lpstr>What about interactions?</vt:lpstr>
      <vt:lpstr>Total Order Sensitivity</vt:lpstr>
      <vt:lpstr>Total Order Sensitivity</vt:lpstr>
      <vt:lpstr>Total Order Sensitivity</vt:lpstr>
      <vt:lpstr>Drawing Conclusions from Sensitivity </vt:lpstr>
      <vt:lpstr>Drawing Conclusions from Sensitivity </vt:lpstr>
      <vt:lpstr>Drawing Conclusions from Sensitivity </vt:lpstr>
      <vt:lpstr>Visualizing Sensitivity</vt:lpstr>
      <vt:lpstr>Sensitivity Analysis</vt:lpstr>
      <vt:lpstr>Example Sobol variance decomposition indices for linear (separable) functions </vt:lpstr>
      <vt:lpstr>Example Sobol variance decomposition indices for separable and non-separable functions</vt:lpstr>
      <vt:lpstr>Local vs Global</vt:lpstr>
      <vt:lpstr>Global SA: Sample throughout the space</vt:lpstr>
      <vt:lpstr>Improving Convergence</vt:lpstr>
      <vt:lpstr>How can we compute the sensitivity indices efficiently?</vt:lpstr>
      <vt:lpstr>How can we compute the sensitivity indices efficiently?</vt:lpstr>
      <vt:lpstr>How can we compute the sensitivity indices efficiently?</vt:lpstr>
      <vt:lpstr>How can we compute the sensitivity indices efficiently?</vt:lpstr>
      <vt:lpstr>How can we compute the sensitivity indices efficiently?</vt:lpstr>
      <vt:lpstr>How can we compute the sensitivity indices efficiently?</vt:lpstr>
      <vt:lpstr>Sensitivity Analysis</vt:lpstr>
      <vt:lpstr>How can we compute the sensitivity indices efficiently?</vt:lpstr>
      <vt:lpstr>Sensitivity Analysis Library (SALib)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Herman</dc:creator>
  <cp:lastModifiedBy>Antonia Hadjimichael</cp:lastModifiedBy>
  <cp:revision>570</cp:revision>
  <cp:lastPrinted>2014-03-03T14:39:05Z</cp:lastPrinted>
  <dcterms:created xsi:type="dcterms:W3CDTF">2006-08-16T00:00:00Z</dcterms:created>
  <dcterms:modified xsi:type="dcterms:W3CDTF">2019-07-30T16:14:38Z</dcterms:modified>
</cp:coreProperties>
</file>